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6" r:id="rId17"/>
    <p:sldId id="273" r:id="rId18"/>
    <p:sldId id="270" r:id="rId19"/>
    <p:sldId id="271" r:id="rId20"/>
    <p:sldId id="272" r:id="rId21"/>
    <p:sldId id="275" r:id="rId22"/>
  </p:sldIdLst>
  <p:sldSz cx="16256000" cy="10160000"/>
  <p:notesSz cx="16256000" cy="10160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>
      <p:cViewPr varScale="1">
        <p:scale>
          <a:sx n="45" d="100"/>
          <a:sy n="45" d="100"/>
        </p:scale>
        <p:origin x="72" y="8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043738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9207500" y="0"/>
            <a:ext cx="7045325" cy="509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73097-DC0C-BB40-AEC4-7A08054E0C8B}" type="datetimeFigureOut">
              <a:rPr lang="en-US" smtClean="0"/>
              <a:pPr/>
              <a:t>1/22/2021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84800" y="12700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625600" y="4889500"/>
            <a:ext cx="13004800" cy="4000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650413"/>
            <a:ext cx="7043738" cy="509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9207500" y="9650413"/>
            <a:ext cx="7045325" cy="509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90AA4-3945-7748-976B-C90B6FB2B8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31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90AA4-3945-7748-976B-C90B6FB2B8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09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9200" y="3149600"/>
            <a:ext cx="13817600" cy="2133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38400" y="5689600"/>
            <a:ext cx="11379200" cy="254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PT Mono"/>
                <a:cs typeface="PT Mon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PT Mono"/>
                <a:cs typeface="PT Mon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81280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8371840" y="2336800"/>
            <a:ext cx="707136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0" i="0">
                <a:solidFill>
                  <a:schemeClr val="tx1"/>
                </a:solidFill>
                <a:latin typeface="PT Mono"/>
                <a:cs typeface="PT Mon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4500" y="269230"/>
            <a:ext cx="15367000" cy="939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0" i="0">
                <a:solidFill>
                  <a:schemeClr val="tx1"/>
                </a:solidFill>
                <a:latin typeface="PT Mono"/>
                <a:cs typeface="PT Mon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2800" y="2336800"/>
            <a:ext cx="14630400" cy="6705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9448800"/>
            <a:ext cx="520192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1/22/2021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9448800"/>
            <a:ext cx="3738880" cy="50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vk.com/krassever?w=wall-24044233_15844" TargetMode="External"/><Relationship Id="rId3" Type="http://schemas.openxmlformats.org/officeDocument/2006/relationships/hyperlink" Target="https://vk.com/o.a.kuvshinnikov?w=wall-24860838_289866" TargetMode="External"/><Relationship Id="rId7" Type="http://schemas.openxmlformats.org/officeDocument/2006/relationships/hyperlink" Target="https://&#1074;&#1077;&#1089;&#1090;&#1080;35.&#1088;&#1092;/vesti/2020/11/29/sobytiya_nedeli_novye_ogranicheniya_pereosnashchenie_kolledzha_novaya_pereprava_i_otkrytie_tursezona" TargetMode="External"/><Relationship Id="rId2" Type="http://schemas.openxmlformats.org/officeDocument/2006/relationships/hyperlink" Target="https://vk.com/gpt35?z=video-60376526_456239027%2F3da2f7d8b1f547a84f%2Fpl_wall_-6037652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ologdaregion.ru/news/2020/11/26/sovremennye-masterskie-po-podgotovke-specialsiov-sel-hozotrasli-otkryli-v-gryazoveckom-politehnicheskom-kolledzhe" TargetMode="External"/><Relationship Id="rId5" Type="http://schemas.openxmlformats.org/officeDocument/2006/relationships/hyperlink" Target="https://vk.com/edu35?w=wall-69756155_34060" TargetMode="External"/><Relationship Id="rId4" Type="http://schemas.openxmlformats.org/officeDocument/2006/relationships/hyperlink" Target="https://vk.com/selskayapravda?z=video-66987788_456239900/7f25770808470b9a7c/pl_wall_-6698778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39" t="19252"/>
          <a:stretch/>
        </p:blipFill>
        <p:spPr>
          <a:xfrm>
            <a:off x="-787400" y="139700"/>
            <a:ext cx="16764000" cy="9880600"/>
          </a:xfrm>
          <a:prstGeom prst="rect">
            <a:avLst/>
          </a:prstGeom>
        </p:spPr>
      </p:pic>
      <p:sp>
        <p:nvSpPr>
          <p:cNvPr id="4" name="object 3">
            <a:extLst>
              <a:ext uri="{FF2B5EF4-FFF2-40B4-BE49-F238E27FC236}">
                <a16:creationId xmlns:a16="http://schemas.microsoft.com/office/drawing/2014/main" id="{9236F3AF-B0A2-4CF4-BEDD-C3BA67FB0986}"/>
              </a:ext>
            </a:extLst>
          </p:cNvPr>
          <p:cNvSpPr txBox="1"/>
          <p:nvPr/>
        </p:nvSpPr>
        <p:spPr>
          <a:xfrm>
            <a:off x="431800" y="1041400"/>
            <a:ext cx="8430079" cy="10284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667000" algn="l"/>
              </a:tabLst>
            </a:pPr>
            <a:r>
              <a:rPr lang="ru-RU" sz="2400" spc="-15" dirty="0">
                <a:latin typeface="PT Mono"/>
                <a:cs typeface="PT Mono"/>
              </a:rPr>
              <a:t>  </a:t>
            </a:r>
            <a:r>
              <a:rPr lang="ru-RU" sz="6600" spc="-15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мастерских</a:t>
            </a:r>
            <a:endParaRPr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Эксплуатация сельскохозяйственных машин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498600"/>
            <a:ext cx="15341600" cy="8204200"/>
          </a:xfrm>
          <a:custGeom>
            <a:avLst/>
            <a:gdLst/>
            <a:ahLst/>
            <a:cxnLst/>
            <a:rect l="l" t="t" r="r" b="b"/>
            <a:pathLst>
              <a:path w="15341600" h="8204200">
                <a:moveTo>
                  <a:pt x="0" y="8204200"/>
                </a:moveTo>
                <a:lnTo>
                  <a:pt x="15341600" y="8204200"/>
                </a:lnTo>
                <a:lnTo>
                  <a:pt x="15341600" y="0"/>
                </a:lnTo>
                <a:lnTo>
                  <a:pt x="0" y="0"/>
                </a:lnTo>
                <a:lnTo>
                  <a:pt x="0" y="8204200"/>
                </a:lnTo>
                <a:close/>
              </a:path>
            </a:pathLst>
          </a:custGeom>
          <a:solidFill>
            <a:srgbClr val="000000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8200" y="9014328"/>
            <a:ext cx="116332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4466590" algn="l"/>
              </a:tabLst>
            </a:pPr>
            <a:r>
              <a:rPr sz="2700" dirty="0">
                <a:latin typeface="PT Mono"/>
                <a:cs typeface="PT Mono"/>
              </a:rPr>
              <a:t>П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5" dirty="0">
                <a:latin typeface="PT Mono"/>
                <a:cs typeface="PT Mono"/>
              </a:rPr>
              <a:t>Н</a:t>
            </a:r>
            <a:r>
              <a:rPr sz="2700" spc="-50" dirty="0">
                <a:latin typeface="PT Mono"/>
                <a:cs typeface="PT Mono"/>
              </a:rPr>
              <a:t>О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М</a:t>
            </a:r>
            <a:r>
              <a:rPr sz="2700" spc="15" dirty="0">
                <a:latin typeface="PT Mono"/>
                <a:cs typeface="PT Mono"/>
              </a:rPr>
              <a:t>Н</a:t>
            </a:r>
            <a:r>
              <a:rPr sz="2700" spc="40" dirty="0">
                <a:latin typeface="PT Mono"/>
                <a:cs typeface="PT Mono"/>
              </a:rPr>
              <a:t>А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25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ОТ</a:t>
            </a:r>
            <a:r>
              <a:rPr sz="2700" spc="-120" dirty="0">
                <a:latin typeface="PT Mono"/>
                <a:cs typeface="PT Mono"/>
              </a:rPr>
              <a:t>О</a:t>
            </a:r>
            <a:r>
              <a:rPr sz="2700" spc="-90" dirty="0">
                <a:latin typeface="PT Mono"/>
                <a:cs typeface="PT Mono"/>
              </a:rPr>
              <a:t>Г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-4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И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15" dirty="0">
                <a:latin typeface="PT Mono"/>
                <a:cs typeface="PT Mono"/>
              </a:rPr>
              <a:t>М</a:t>
            </a:r>
            <a:r>
              <a:rPr sz="2700" spc="-100" dirty="0">
                <a:latin typeface="PT Mono"/>
                <a:cs typeface="PT Mono"/>
              </a:rPr>
              <a:t>А</a:t>
            </a:r>
            <a:r>
              <a:rPr sz="2700" spc="-30" dirty="0">
                <a:latin typeface="PT Mono"/>
                <a:cs typeface="PT Mono"/>
              </a:rPr>
              <a:t>С</a:t>
            </a:r>
            <a:r>
              <a:rPr sz="2700" spc="-85" dirty="0">
                <a:latin typeface="PT Mono"/>
                <a:cs typeface="PT Mono"/>
              </a:rPr>
              <a:t>Т</a:t>
            </a:r>
            <a:r>
              <a:rPr sz="2700" spc="-125" dirty="0">
                <a:latin typeface="PT Mono"/>
                <a:cs typeface="PT Mono"/>
              </a:rPr>
              <a:t>Е</a:t>
            </a:r>
            <a:r>
              <a:rPr sz="2700" spc="-70" dirty="0">
                <a:latin typeface="PT Mono"/>
                <a:cs typeface="PT Mono"/>
              </a:rPr>
              <a:t>Р</a:t>
            </a:r>
            <a:r>
              <a:rPr sz="2700" spc="-50" dirty="0">
                <a:latin typeface="PT Mono"/>
                <a:cs typeface="PT Mono"/>
              </a:rPr>
              <a:t>С</a:t>
            </a:r>
            <a:r>
              <a:rPr sz="2700" spc="-100" dirty="0">
                <a:latin typeface="PT Mono"/>
                <a:cs typeface="PT Mono"/>
              </a:rPr>
              <a:t>К</a:t>
            </a:r>
            <a:r>
              <a:rPr sz="2700" spc="5" dirty="0">
                <a:latin typeface="PT Mono"/>
                <a:cs typeface="PT Mono"/>
              </a:rPr>
              <a:t>О</a:t>
            </a:r>
            <a:r>
              <a:rPr sz="2700" dirty="0">
                <a:latin typeface="PT Mono"/>
                <a:cs typeface="PT Mono"/>
              </a:rPr>
              <a:t>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B5B90C-6434-451A-8CF8-BF520EC0A1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46200"/>
            <a:ext cx="15341600" cy="8432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Эксплуатация сельскохозяйственных машин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04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8150" y="9194800"/>
            <a:ext cx="3072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tabLst>
                <a:tab pos="1419860" algn="l"/>
                <a:tab pos="3205480" algn="l"/>
              </a:tabLst>
            </a:pPr>
            <a:r>
              <a:rPr lang="bg-BG" spc="-10">
                <a:latin typeface="PT Mono"/>
                <a:cs typeface="PT Mono"/>
              </a:rPr>
              <a:t>ФОТО </a:t>
            </a:r>
            <a:r>
              <a:rPr lang="bg-BG" spc="-70">
                <a:latin typeface="PT Mono"/>
                <a:cs typeface="PT Mono"/>
              </a:rPr>
              <a:t>РАБОЧЕГО </a:t>
            </a:r>
            <a:r>
              <a:rPr lang="bg-BG" spc="-65">
                <a:latin typeface="PT Mono"/>
                <a:cs typeface="PT Mono"/>
              </a:rPr>
              <a:t>МЕСТА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5B63B6F-EA90-4BDF-A70D-5925E7FCED54}"/>
              </a:ext>
            </a:extLst>
          </p:cNvPr>
          <p:cNvSpPr/>
          <p:nvPr/>
        </p:nvSpPr>
        <p:spPr>
          <a:xfrm>
            <a:off x="8216900" y="9169400"/>
            <a:ext cx="411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</a:pPr>
            <a:r>
              <a:rPr lang="bg-BG" spc="-10" dirty="0">
                <a:latin typeface="PT Mono"/>
                <a:cs typeface="PT Mono"/>
              </a:rPr>
              <a:t>ФОТО ЭЛЕМЕНТОВ </a:t>
            </a:r>
            <a:r>
              <a:rPr lang="bg-BG" spc="-40" dirty="0">
                <a:latin typeface="PT Mono"/>
                <a:cs typeface="PT Mono"/>
              </a:rPr>
              <a:t>БРЕНДБУКА</a:t>
            </a:r>
            <a:endParaRPr lang="bg-BG" dirty="0">
              <a:latin typeface="PT Mono"/>
              <a:cs typeface="PT Mono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DBD9AEC-83EB-4EF7-92D2-6F8523EB9D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8787" y="1498600"/>
            <a:ext cx="7677150" cy="82042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B4484BC-17DE-4B51-838C-7F35FD8757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50" y="1473430"/>
            <a:ext cx="7594600" cy="820419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Ветеринария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498600"/>
            <a:ext cx="15341600" cy="8204200"/>
          </a:xfrm>
          <a:custGeom>
            <a:avLst/>
            <a:gdLst/>
            <a:ahLst/>
            <a:cxnLst/>
            <a:rect l="l" t="t" r="r" b="b"/>
            <a:pathLst>
              <a:path w="15341600" h="8204200">
                <a:moveTo>
                  <a:pt x="0" y="8204200"/>
                </a:moveTo>
                <a:lnTo>
                  <a:pt x="15341600" y="8204200"/>
                </a:lnTo>
                <a:lnTo>
                  <a:pt x="15341600" y="0"/>
                </a:lnTo>
                <a:lnTo>
                  <a:pt x="0" y="0"/>
                </a:lnTo>
                <a:lnTo>
                  <a:pt x="0" y="8204200"/>
                </a:lnTo>
                <a:close/>
              </a:path>
            </a:pathLst>
          </a:custGeom>
          <a:solidFill>
            <a:srgbClr val="000000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8200" y="9014328"/>
            <a:ext cx="113284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4466590" algn="l"/>
              </a:tabLst>
            </a:pPr>
            <a:r>
              <a:rPr sz="2700" dirty="0">
                <a:latin typeface="PT Mono"/>
                <a:cs typeface="PT Mono"/>
              </a:rPr>
              <a:t>П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5" dirty="0">
                <a:latin typeface="PT Mono"/>
                <a:cs typeface="PT Mono"/>
              </a:rPr>
              <a:t>Н</a:t>
            </a:r>
            <a:r>
              <a:rPr sz="2700" spc="-50" dirty="0">
                <a:latin typeface="PT Mono"/>
                <a:cs typeface="PT Mono"/>
              </a:rPr>
              <a:t>О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М</a:t>
            </a:r>
            <a:r>
              <a:rPr sz="2700" spc="15" dirty="0">
                <a:latin typeface="PT Mono"/>
                <a:cs typeface="PT Mono"/>
              </a:rPr>
              <a:t>Н</a:t>
            </a:r>
            <a:r>
              <a:rPr sz="2700" spc="40" dirty="0">
                <a:latin typeface="PT Mono"/>
                <a:cs typeface="PT Mono"/>
              </a:rPr>
              <a:t>А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25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ОТ</a:t>
            </a:r>
            <a:r>
              <a:rPr sz="2700" spc="-120" dirty="0">
                <a:latin typeface="PT Mono"/>
                <a:cs typeface="PT Mono"/>
              </a:rPr>
              <a:t>О</a:t>
            </a:r>
            <a:r>
              <a:rPr sz="2700" spc="-90" dirty="0">
                <a:latin typeface="PT Mono"/>
                <a:cs typeface="PT Mono"/>
              </a:rPr>
              <a:t>Г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-4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И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15" dirty="0">
                <a:latin typeface="PT Mono"/>
                <a:cs typeface="PT Mono"/>
              </a:rPr>
              <a:t>М</a:t>
            </a:r>
            <a:r>
              <a:rPr sz="2700" spc="-100" dirty="0">
                <a:latin typeface="PT Mono"/>
                <a:cs typeface="PT Mono"/>
              </a:rPr>
              <a:t>А</a:t>
            </a:r>
            <a:r>
              <a:rPr sz="2700" spc="-30" dirty="0">
                <a:latin typeface="PT Mono"/>
                <a:cs typeface="PT Mono"/>
              </a:rPr>
              <a:t>С</a:t>
            </a:r>
            <a:r>
              <a:rPr sz="2700" spc="-85" dirty="0">
                <a:latin typeface="PT Mono"/>
                <a:cs typeface="PT Mono"/>
              </a:rPr>
              <a:t>Т</a:t>
            </a:r>
            <a:r>
              <a:rPr sz="2700" spc="-125" dirty="0">
                <a:latin typeface="PT Mono"/>
                <a:cs typeface="PT Mono"/>
              </a:rPr>
              <a:t>Е</a:t>
            </a:r>
            <a:r>
              <a:rPr sz="2700" spc="-70" dirty="0">
                <a:latin typeface="PT Mono"/>
                <a:cs typeface="PT Mono"/>
              </a:rPr>
              <a:t>Р</a:t>
            </a:r>
            <a:r>
              <a:rPr sz="2700" spc="-50" dirty="0">
                <a:latin typeface="PT Mono"/>
                <a:cs typeface="PT Mono"/>
              </a:rPr>
              <a:t>С</a:t>
            </a:r>
            <a:r>
              <a:rPr sz="2700" spc="-100" dirty="0">
                <a:latin typeface="PT Mono"/>
                <a:cs typeface="PT Mono"/>
              </a:rPr>
              <a:t>К</a:t>
            </a:r>
            <a:r>
              <a:rPr sz="2700" spc="5" dirty="0">
                <a:latin typeface="PT Mono"/>
                <a:cs typeface="PT Mono"/>
              </a:rPr>
              <a:t>О</a:t>
            </a:r>
            <a:r>
              <a:rPr sz="2700" dirty="0">
                <a:latin typeface="PT Mono"/>
                <a:cs typeface="PT Mono"/>
              </a:rPr>
              <a:t>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093085-BC89-4074-AC11-2485DD6A731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524" y="1270000"/>
            <a:ext cx="15357215" cy="862077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Ветеринария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04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8150" y="9194800"/>
            <a:ext cx="3072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tabLst>
                <a:tab pos="1419860" algn="l"/>
                <a:tab pos="3205480" algn="l"/>
              </a:tabLst>
            </a:pPr>
            <a:r>
              <a:rPr lang="bg-BG" spc="-10" dirty="0">
                <a:latin typeface="PT Mono"/>
                <a:cs typeface="PT Mono"/>
              </a:rPr>
              <a:t>ФОТО </a:t>
            </a:r>
            <a:r>
              <a:rPr lang="bg-BG" spc="-70" dirty="0">
                <a:latin typeface="PT Mono"/>
                <a:cs typeface="PT Mono"/>
              </a:rPr>
              <a:t>РАБОЧЕГО </a:t>
            </a:r>
            <a:r>
              <a:rPr lang="bg-BG" spc="-65" dirty="0">
                <a:latin typeface="PT Mono"/>
                <a:cs typeface="PT Mono"/>
              </a:rPr>
              <a:t>МЕСТА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876F860-D26E-4DFF-B89F-E3D01C303D3E}"/>
              </a:ext>
            </a:extLst>
          </p:cNvPr>
          <p:cNvSpPr/>
          <p:nvPr/>
        </p:nvSpPr>
        <p:spPr>
          <a:xfrm>
            <a:off x="8216900" y="9169400"/>
            <a:ext cx="411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</a:pPr>
            <a:r>
              <a:rPr lang="bg-BG" spc="-10" dirty="0">
                <a:latin typeface="PT Mono"/>
                <a:cs typeface="PT Mono"/>
              </a:rPr>
              <a:t>ФОТО ЭЛЕМЕНТОВ </a:t>
            </a:r>
            <a:r>
              <a:rPr lang="bg-BG" spc="-40" dirty="0">
                <a:latin typeface="PT Mono"/>
                <a:cs typeface="PT Mono"/>
              </a:rPr>
              <a:t>БРЕНДБУКА</a:t>
            </a:r>
            <a:endParaRPr lang="bg-BG" dirty="0">
              <a:latin typeface="PT Mono"/>
              <a:cs typeface="PT Mono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465E2CE-B415-437A-9C89-0B0D44FB30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57" y="1498600"/>
            <a:ext cx="7594600" cy="82042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CEFE8D2-FA65-47C3-9CDC-71EF8FDF55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0" y="1468201"/>
            <a:ext cx="7594600" cy="82042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EE3EBB9-9887-4853-A69A-3168A8586571}"/>
              </a:ext>
            </a:extLst>
          </p:cNvPr>
          <p:cNvSpPr txBox="1"/>
          <p:nvPr/>
        </p:nvSpPr>
        <p:spPr>
          <a:xfrm>
            <a:off x="444500" y="269230"/>
            <a:ext cx="15151100" cy="12899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ctr">
              <a:lnSpc>
                <a:spcPts val="5000"/>
              </a:lnSpc>
              <a:tabLst>
                <a:tab pos="3894454" algn="l"/>
                <a:tab pos="5344160" algn="l"/>
                <a:tab pos="5720715" algn="l"/>
                <a:tab pos="6258560" algn="l"/>
                <a:tab pos="8383270" algn="l"/>
                <a:tab pos="10875010" algn="l"/>
              </a:tabLst>
            </a:pPr>
            <a:r>
              <a:rPr sz="3200" spc="-160" dirty="0">
                <a:latin typeface="PT Mono"/>
              </a:rPr>
              <a:t>ПЕРЕЧЕНЬ</a:t>
            </a:r>
            <a:r>
              <a:rPr lang="ru-RU" sz="3200" spc="-160" dirty="0">
                <a:latin typeface="PT Mono"/>
              </a:rPr>
              <a:t> </a:t>
            </a:r>
            <a:r>
              <a:rPr sz="3200" spc="-160" dirty="0">
                <a:latin typeface="PT Mono"/>
              </a:rPr>
              <a:t>ОБРАЗОВАТЕЛЬНЫХ</a:t>
            </a:r>
            <a:r>
              <a:rPr lang="ru-RU" sz="3200" spc="-160" dirty="0">
                <a:latin typeface="PT Mono"/>
              </a:rPr>
              <a:t> </a:t>
            </a:r>
            <a:r>
              <a:rPr sz="3200" spc="-160" dirty="0">
                <a:latin typeface="PT Mono"/>
              </a:rPr>
              <a:t>ПРОГРАММ</a:t>
            </a:r>
            <a:r>
              <a:rPr lang="ru-RU" sz="3200" dirty="0">
                <a:latin typeface="PT Mono"/>
                <a:cs typeface="PT Mono"/>
              </a:rPr>
              <a:t>, </a:t>
            </a:r>
            <a:r>
              <a:rPr sz="3200" spc="-114" dirty="0">
                <a:latin typeface="PT Mono"/>
                <a:cs typeface="PT Mono"/>
              </a:rPr>
              <a:t>РЕАЛИЗУЕМЫХ</a:t>
            </a:r>
            <a:r>
              <a:rPr lang="ru-RU" sz="3200" spc="-114" dirty="0">
                <a:latin typeface="PT Mono"/>
                <a:cs typeface="PT Mono"/>
              </a:rPr>
              <a:t> </a:t>
            </a:r>
            <a:br>
              <a:rPr lang="ru-RU" sz="3200" spc="-114" dirty="0">
                <a:latin typeface="PT Mono"/>
                <a:cs typeface="PT Mono"/>
              </a:rPr>
            </a:br>
            <a:r>
              <a:rPr sz="3200" dirty="0">
                <a:latin typeface="PT Mono"/>
                <a:cs typeface="PT Mono"/>
              </a:rPr>
              <a:t>С</a:t>
            </a:r>
            <a:r>
              <a:rPr lang="ru-RU" sz="3200" dirty="0">
                <a:latin typeface="PT Mono"/>
                <a:cs typeface="PT Mono"/>
              </a:rPr>
              <a:t> </a:t>
            </a:r>
            <a:r>
              <a:rPr sz="3200" spc="-130" dirty="0">
                <a:latin typeface="PT Mono"/>
                <a:cs typeface="PT Mono"/>
              </a:rPr>
              <a:t>ИСПОЛЬЗОВАНИЕ</a:t>
            </a:r>
            <a:r>
              <a:rPr lang="ru-RU" sz="3200" spc="-130" dirty="0">
                <a:latin typeface="PT Mono"/>
                <a:cs typeface="PT Mono"/>
              </a:rPr>
              <a:t>М</a:t>
            </a:r>
            <a:r>
              <a:rPr sz="3200" spc="-130" dirty="0">
                <a:latin typeface="PT Mono"/>
                <a:cs typeface="PT Mono"/>
              </a:rPr>
              <a:t>  </a:t>
            </a:r>
            <a:r>
              <a:rPr sz="3200" spc="-160" dirty="0">
                <a:latin typeface="PT Mono"/>
                <a:cs typeface="PT Mono"/>
              </a:rPr>
              <a:t>ОБОРУДОВАНИЯ</a:t>
            </a:r>
            <a:r>
              <a:rPr lang="ru-RU" sz="3200" spc="-160" dirty="0">
                <a:latin typeface="PT Mono"/>
                <a:cs typeface="PT Mono"/>
              </a:rPr>
              <a:t> </a:t>
            </a:r>
            <a:r>
              <a:rPr lang="ru-RU" sz="3200" spc="-130" dirty="0">
                <a:latin typeface="PT Mono"/>
                <a:cs typeface="PT Mono"/>
              </a:rPr>
              <a:t> </a:t>
            </a:r>
            <a:r>
              <a:rPr sz="3200" spc="-55" dirty="0">
                <a:latin typeface="PT Mono"/>
                <a:cs typeface="PT Mono"/>
              </a:rPr>
              <a:t>СОЗДАННЫХ  </a:t>
            </a:r>
            <a:r>
              <a:rPr sz="3200" spc="-155" dirty="0">
                <a:latin typeface="PT Mono"/>
                <a:cs typeface="PT Mono"/>
              </a:rPr>
              <a:t>МАСТЕРСКИХ</a:t>
            </a:r>
            <a:endParaRPr sz="3200" dirty="0">
              <a:latin typeface="PT Mono"/>
              <a:cs typeface="PT Mono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C85A42-2D11-41C6-9CF7-3903E651A2A6}"/>
              </a:ext>
            </a:extLst>
          </p:cNvPr>
          <p:cNvSpPr/>
          <p:nvPr/>
        </p:nvSpPr>
        <p:spPr>
          <a:xfrm>
            <a:off x="660400" y="2184400"/>
            <a:ext cx="14935200" cy="813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dirty="0">
                <a:latin typeface="PT Mono"/>
                <a:ea typeface="Calibri" panose="020F0502020204030204" pitchFamily="34" charset="0"/>
                <a:cs typeface="Times New Roman" panose="02020603050405020304" pitchFamily="18" charset="0"/>
              </a:rPr>
              <a:t>Программы СПО:</a:t>
            </a:r>
          </a:p>
          <a:p>
            <a:pPr marL="457200" indent="-457200" algn="just">
              <a:buAutoNum type="arabicPeriod"/>
            </a:pPr>
            <a:r>
              <a:rPr lang="ru-RU" sz="2300" dirty="0"/>
              <a:t>Основная профессиональная образовательная программа по специальности </a:t>
            </a:r>
          </a:p>
          <a:p>
            <a:pPr algn="just"/>
            <a:r>
              <a:rPr lang="ru-RU" sz="2300" dirty="0"/>
              <a:t>35.02.07. Механизация сельского хозяйства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2. Основная профессиональная образовательная программа по специальности </a:t>
            </a:r>
          </a:p>
          <a:p>
            <a:pPr algn="just"/>
            <a:r>
              <a:rPr lang="ru-RU" sz="2300" dirty="0"/>
              <a:t>35.02.16. Эксплуатация и ремонт сельскохозяйственной техники и оборудования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3. Основная профессиональная образовательная программа по специальности</a:t>
            </a:r>
          </a:p>
          <a:p>
            <a:pPr algn="just"/>
            <a:r>
              <a:rPr lang="ru-RU" sz="2300" dirty="0"/>
              <a:t> 35.02.05. Агрономия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4. Основная профессиональная образовательная программа по специальности </a:t>
            </a:r>
          </a:p>
          <a:p>
            <a:pPr algn="just"/>
            <a:r>
              <a:rPr lang="ru-RU" sz="2300" dirty="0"/>
              <a:t>35.02.06. Технология производства и переработки сельскохозяйственной продукции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5. Основная профессиональная образовательная программа по специальности </a:t>
            </a:r>
          </a:p>
          <a:p>
            <a:pPr algn="just"/>
            <a:r>
              <a:rPr lang="ru-RU" sz="2300" dirty="0"/>
              <a:t>35.02.08 Электрификация и автоматизация сельского хозяйства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6. Основная профессиональная образовательная программа по специальности </a:t>
            </a:r>
          </a:p>
          <a:p>
            <a:pPr algn="just"/>
            <a:r>
              <a:rPr lang="ru-RU" sz="2300" dirty="0"/>
              <a:t>35.01.15. Электромонтёр по ремонту и обслуживанию электрооборудования в сельскохозяйственном производстве</a:t>
            </a:r>
          </a:p>
          <a:p>
            <a:pPr algn="just"/>
            <a:r>
              <a:rPr lang="ru-RU" sz="2300" dirty="0"/>
              <a:t> </a:t>
            </a:r>
          </a:p>
          <a:p>
            <a:pPr algn="just"/>
            <a:r>
              <a:rPr lang="ru-RU" sz="2300" dirty="0"/>
              <a:t>7. Основная профессиональная образовательная программа по специальности</a:t>
            </a:r>
          </a:p>
          <a:p>
            <a:pPr algn="just"/>
            <a:r>
              <a:rPr lang="ru-RU" sz="2300" dirty="0"/>
              <a:t> 36.02.01. Ветеринария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4000" b="1" dirty="0">
              <a:latin typeface="PT Mono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EE3EBB9-9887-4853-A69A-3168A8586571}"/>
              </a:ext>
            </a:extLst>
          </p:cNvPr>
          <p:cNvSpPr txBox="1"/>
          <p:nvPr/>
        </p:nvSpPr>
        <p:spPr>
          <a:xfrm>
            <a:off x="444500" y="269230"/>
            <a:ext cx="15151100" cy="12899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ctr">
              <a:lnSpc>
                <a:spcPts val="5000"/>
              </a:lnSpc>
              <a:tabLst>
                <a:tab pos="3894454" algn="l"/>
                <a:tab pos="5344160" algn="l"/>
                <a:tab pos="5720715" algn="l"/>
                <a:tab pos="6258560" algn="l"/>
                <a:tab pos="8383270" algn="l"/>
                <a:tab pos="10875010" algn="l"/>
              </a:tabLst>
            </a:pPr>
            <a:r>
              <a:rPr sz="3200" spc="-130" dirty="0">
                <a:latin typeface="PT Mono"/>
              </a:rPr>
              <a:t>ПЕРЕЧЕНЬ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ОБРАЗОВАТЕЛЬНЫХ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ПРОГРАММ</a:t>
            </a:r>
            <a:r>
              <a:rPr lang="ru-RU" sz="3200" dirty="0">
                <a:latin typeface="PT Mono"/>
                <a:cs typeface="PT Mono"/>
              </a:rPr>
              <a:t>, </a:t>
            </a:r>
            <a:r>
              <a:rPr sz="3200" spc="-114" dirty="0">
                <a:latin typeface="PT Mono"/>
                <a:cs typeface="PT Mono"/>
              </a:rPr>
              <a:t>РЕАЛИЗУЕМЫХ</a:t>
            </a:r>
            <a:r>
              <a:rPr lang="ru-RU" sz="3200" spc="-114" dirty="0">
                <a:latin typeface="PT Mono"/>
                <a:cs typeface="PT Mono"/>
              </a:rPr>
              <a:t> </a:t>
            </a:r>
            <a:br>
              <a:rPr lang="ru-RU" sz="3200" spc="-114" dirty="0">
                <a:latin typeface="PT Mono"/>
                <a:cs typeface="PT Mono"/>
              </a:rPr>
            </a:br>
            <a:r>
              <a:rPr sz="3200" dirty="0">
                <a:latin typeface="PT Mono"/>
                <a:cs typeface="PT Mono"/>
              </a:rPr>
              <a:t>С</a:t>
            </a:r>
            <a:r>
              <a:rPr lang="ru-RU" sz="3200" dirty="0">
                <a:latin typeface="PT Mono"/>
                <a:cs typeface="PT Mono"/>
              </a:rPr>
              <a:t> </a:t>
            </a:r>
            <a:r>
              <a:rPr sz="3200" spc="-130" dirty="0">
                <a:latin typeface="PT Mono"/>
                <a:cs typeface="PT Mono"/>
              </a:rPr>
              <a:t>ИСПОЛЬЗОВАНИЕ</a:t>
            </a:r>
            <a:r>
              <a:rPr lang="ru-RU" sz="3200" spc="-130" dirty="0">
                <a:latin typeface="PT Mono"/>
                <a:cs typeface="PT Mono"/>
              </a:rPr>
              <a:t>М</a:t>
            </a:r>
            <a:r>
              <a:rPr sz="3200" spc="-130" dirty="0">
                <a:latin typeface="PT Mono"/>
                <a:cs typeface="PT Mono"/>
              </a:rPr>
              <a:t>  </a:t>
            </a:r>
            <a:r>
              <a:rPr sz="3200" spc="-160" dirty="0">
                <a:latin typeface="PT Mono"/>
                <a:cs typeface="PT Mono"/>
              </a:rPr>
              <a:t>ОБОРУДОВАНИЯ</a:t>
            </a:r>
            <a:r>
              <a:rPr lang="ru-RU" sz="3200" spc="-160" dirty="0">
                <a:latin typeface="PT Mono"/>
                <a:cs typeface="PT Mono"/>
              </a:rPr>
              <a:t> </a:t>
            </a:r>
            <a:r>
              <a:rPr lang="ru-RU" sz="3200" spc="-130" dirty="0">
                <a:latin typeface="PT Mono"/>
                <a:cs typeface="PT Mono"/>
              </a:rPr>
              <a:t> </a:t>
            </a:r>
            <a:r>
              <a:rPr sz="3200" spc="-55" dirty="0">
                <a:latin typeface="PT Mono"/>
                <a:cs typeface="PT Mono"/>
              </a:rPr>
              <a:t>СОЗДАННЫХ  </a:t>
            </a:r>
            <a:r>
              <a:rPr sz="3200" spc="-155" dirty="0">
                <a:latin typeface="PT Mono"/>
                <a:cs typeface="PT Mono"/>
              </a:rPr>
              <a:t>МАСТЕРСКИХ</a:t>
            </a:r>
            <a:endParaRPr sz="3200" dirty="0">
              <a:latin typeface="PT Mono"/>
              <a:cs typeface="PT Mono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C85A42-2D11-41C6-9CF7-3903E651A2A6}"/>
              </a:ext>
            </a:extLst>
          </p:cNvPr>
          <p:cNvSpPr/>
          <p:nvPr/>
        </p:nvSpPr>
        <p:spPr>
          <a:xfrm>
            <a:off x="584200" y="1879600"/>
            <a:ext cx="14859000" cy="915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Программы профессионального обучения, программы дополнительного профессионального образования, </a:t>
            </a:r>
            <a:r>
              <a:rPr lang="ru-RU" sz="2000" b="1" dirty="0"/>
              <a:t>программы повышения квалификации и переподготовки рабочих и служащих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000" b="1" dirty="0"/>
              <a:t> </a:t>
            </a:r>
          </a:p>
          <a:p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/>
              <a:t>1. Программа дополнительного профессионального образования «Менеджмент в агропромышленном комплексе»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Программа профессиональной подготовки и повышения квалификации рабочих по профессии «Электрогазосварщик» (Разряд по ЕТКС -2-5)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3. Программа дополнительного профессионального образования (повышения квалификации и переподготовки) преподавателей, мастеров производственного обучения осуществляющих подготовку водителей автотранспортных средств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4. Программа повышения квалификации рабочих  по профессии «Специалист по шиномонтажным и шиноремонтным работам»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5. Программа повышения квалификации по профессии «Эксперт по техническому контролю и диагностике автомототранспортных средств»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6. Программа профессионального обучения по профессии «Слесарь по ремонту сельскохозяйственных машин»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7. Программа повышения квалификации для преподавателей и мастеров производственного обучения по теме «</a:t>
            </a:r>
            <a:r>
              <a:rPr lang="ru-RU" dirty="0" err="1"/>
              <a:t>Агронавигатор</a:t>
            </a:r>
            <a:r>
              <a:rPr lang="ru-RU" dirty="0"/>
              <a:t> плюс».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8.  Программа профессиональной переподготовки «Менеджмент в агрономии»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9. Программа профессионального обучения «Паяльщик»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10. Программа дополнительного профессионального образования «Ветеринарно – санитарная экспертиза продуктов животного и растительного происхождения»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11. Программа дополнительного профессионального образования по профессии «Животновод»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12. Дополнительная профессиональная программа «Оператор по ветеринарной обработке животных»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13. Программа профессионального обучения «Основы пчеловодства» </a:t>
            </a:r>
          </a:p>
          <a:p>
            <a:r>
              <a:rPr lang="ru-RU" dirty="0"/>
              <a:t> 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29938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EE3EBB9-9887-4853-A69A-3168A8586571}"/>
              </a:ext>
            </a:extLst>
          </p:cNvPr>
          <p:cNvSpPr txBox="1"/>
          <p:nvPr/>
        </p:nvSpPr>
        <p:spPr>
          <a:xfrm>
            <a:off x="444500" y="269230"/>
            <a:ext cx="15151100" cy="12899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ctr">
              <a:lnSpc>
                <a:spcPts val="5000"/>
              </a:lnSpc>
              <a:tabLst>
                <a:tab pos="3894454" algn="l"/>
                <a:tab pos="5344160" algn="l"/>
                <a:tab pos="5720715" algn="l"/>
                <a:tab pos="6258560" algn="l"/>
                <a:tab pos="8383270" algn="l"/>
                <a:tab pos="10875010" algn="l"/>
              </a:tabLst>
            </a:pPr>
            <a:r>
              <a:rPr sz="3200" spc="-130" dirty="0">
                <a:latin typeface="PT Mono"/>
              </a:rPr>
              <a:t>ПЕРЕЧЕНЬ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ОБРАЗОВАТЕЛЬНЫХ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ПРОГРАММ</a:t>
            </a:r>
            <a:r>
              <a:rPr lang="ru-RU" sz="3200" dirty="0">
                <a:latin typeface="PT Mono"/>
                <a:cs typeface="PT Mono"/>
              </a:rPr>
              <a:t>, </a:t>
            </a:r>
            <a:r>
              <a:rPr sz="3200" spc="-114" dirty="0">
                <a:latin typeface="PT Mono"/>
                <a:cs typeface="PT Mono"/>
              </a:rPr>
              <a:t>РЕАЛИЗУЕМЫХ</a:t>
            </a:r>
            <a:r>
              <a:rPr lang="ru-RU" sz="3200" spc="-114" dirty="0">
                <a:latin typeface="PT Mono"/>
                <a:cs typeface="PT Mono"/>
              </a:rPr>
              <a:t> </a:t>
            </a:r>
            <a:br>
              <a:rPr lang="ru-RU" sz="3200" spc="-114" dirty="0">
                <a:latin typeface="PT Mono"/>
                <a:cs typeface="PT Mono"/>
              </a:rPr>
            </a:br>
            <a:r>
              <a:rPr sz="3200" dirty="0">
                <a:latin typeface="PT Mono"/>
                <a:cs typeface="PT Mono"/>
              </a:rPr>
              <a:t>С</a:t>
            </a:r>
            <a:r>
              <a:rPr lang="ru-RU" sz="3200" dirty="0">
                <a:latin typeface="PT Mono"/>
                <a:cs typeface="PT Mono"/>
              </a:rPr>
              <a:t> </a:t>
            </a:r>
            <a:r>
              <a:rPr sz="3200" spc="-130" dirty="0">
                <a:latin typeface="PT Mono"/>
                <a:cs typeface="PT Mono"/>
              </a:rPr>
              <a:t>ИСПОЛЬЗОВАНИЕ</a:t>
            </a:r>
            <a:r>
              <a:rPr lang="ru-RU" sz="3200" spc="-130" dirty="0">
                <a:latin typeface="PT Mono"/>
                <a:cs typeface="PT Mono"/>
              </a:rPr>
              <a:t>М</a:t>
            </a:r>
            <a:r>
              <a:rPr sz="3200" spc="-130" dirty="0">
                <a:latin typeface="PT Mono"/>
                <a:cs typeface="PT Mono"/>
              </a:rPr>
              <a:t>  </a:t>
            </a:r>
            <a:r>
              <a:rPr sz="3200" spc="-160" dirty="0">
                <a:latin typeface="PT Mono"/>
                <a:cs typeface="PT Mono"/>
              </a:rPr>
              <a:t>ОБОРУДОВАНИЯ</a:t>
            </a:r>
            <a:r>
              <a:rPr lang="ru-RU" sz="3200" spc="-160" dirty="0">
                <a:latin typeface="PT Mono"/>
                <a:cs typeface="PT Mono"/>
              </a:rPr>
              <a:t> </a:t>
            </a:r>
            <a:r>
              <a:rPr lang="ru-RU" sz="3200" spc="-130" dirty="0">
                <a:latin typeface="PT Mono"/>
                <a:cs typeface="PT Mono"/>
              </a:rPr>
              <a:t> </a:t>
            </a:r>
            <a:r>
              <a:rPr sz="3200" spc="-55" dirty="0">
                <a:latin typeface="PT Mono"/>
                <a:cs typeface="PT Mono"/>
              </a:rPr>
              <a:t>СОЗДАННЫХ  </a:t>
            </a:r>
            <a:r>
              <a:rPr sz="3200" spc="-155" dirty="0">
                <a:latin typeface="PT Mono"/>
                <a:cs typeface="PT Mono"/>
              </a:rPr>
              <a:t>МАСТЕРСКИХ</a:t>
            </a:r>
            <a:endParaRPr sz="3200" dirty="0">
              <a:latin typeface="PT Mono"/>
              <a:cs typeface="PT Mono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C85A42-2D11-41C6-9CF7-3903E651A2A6}"/>
              </a:ext>
            </a:extLst>
          </p:cNvPr>
          <p:cNvSpPr/>
          <p:nvPr/>
        </p:nvSpPr>
        <p:spPr>
          <a:xfrm>
            <a:off x="444500" y="1879600"/>
            <a:ext cx="15379700" cy="884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Программы профессионального обучения, </a:t>
            </a:r>
            <a:r>
              <a:rPr lang="ru-RU" sz="2000" b="1" dirty="0"/>
              <a:t>программы повышения квалификации и переподготовки рабочих и служащих</a:t>
            </a: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b="1" dirty="0"/>
              <a:t> </a:t>
            </a:r>
          </a:p>
          <a:p>
            <a:r>
              <a:rPr lang="ru-RU" dirty="0"/>
              <a:t>14. Программа профессионального обучения «Собаковод»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15. Программа повышения квалификации «Ветеринарно – санитарная экспертиза с основами технологии и стандартизации продуктов животноводства»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16. Программа повышения квалификации «Контроль производства молочных продуктов как необходимое средство получения безопасной продукции»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17. Программа повышения квалификации «Определение режима прессования сыров в зависимости от показателей сырной массы, поступающей на прессование»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18.  Программа повышения квалификации «Организация и ведения технологического процесса производства кисломолочной продукции и закваски»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19. Программа повышения квалификации «Организация и ведение технологического процесса производства творога и творожных изделий»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20. Программа профессионального обучения по профессии «Продавец продовольственных товаров» квалификации (2,3 разряд)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21. Программа повышения квалификации «Производство различных  видов сыра»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22. Программа повышения квалификации «Современные способы ухода за сырами во время созревания»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23. Программа повышения квалификации «Техника и технология </a:t>
            </a:r>
            <a:r>
              <a:rPr lang="ru-RU" dirty="0" err="1"/>
              <a:t>посолки</a:t>
            </a:r>
            <a:r>
              <a:rPr lang="ru-RU" dirty="0"/>
              <a:t> различны видов сыра» 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24. Программа повышения квалификации «Техника и технология натуральных сыров и сырных продуктов»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25. Программа повышения квалификации «Технология масла из коровьего молока методом преобразования высокожирных сливок»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26. Программа повышения квалификации «Технохимический контроль производства молока и молочных продуктов» </a:t>
            </a:r>
          </a:p>
          <a:p>
            <a:r>
              <a:rPr lang="ru-RU" dirty="0"/>
              <a:t> 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90071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0EE3EBB9-9887-4853-A69A-3168A8586571}"/>
              </a:ext>
            </a:extLst>
          </p:cNvPr>
          <p:cNvSpPr txBox="1"/>
          <p:nvPr/>
        </p:nvSpPr>
        <p:spPr>
          <a:xfrm>
            <a:off x="444500" y="269230"/>
            <a:ext cx="15151100" cy="1289905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ctr">
              <a:lnSpc>
                <a:spcPts val="5000"/>
              </a:lnSpc>
              <a:tabLst>
                <a:tab pos="3894454" algn="l"/>
                <a:tab pos="5344160" algn="l"/>
                <a:tab pos="5720715" algn="l"/>
                <a:tab pos="6258560" algn="l"/>
                <a:tab pos="8383270" algn="l"/>
                <a:tab pos="10875010" algn="l"/>
              </a:tabLst>
            </a:pPr>
            <a:r>
              <a:rPr sz="3200" spc="-130" dirty="0">
                <a:latin typeface="PT Mono"/>
              </a:rPr>
              <a:t>ПЕРЕЧЕНЬ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ОБРАЗОВАТЕЛЬНЫХ</a:t>
            </a:r>
            <a:r>
              <a:rPr lang="ru-RU" sz="3200" spc="-130" dirty="0">
                <a:latin typeface="PT Mono"/>
              </a:rPr>
              <a:t> </a:t>
            </a:r>
            <a:r>
              <a:rPr sz="3200" spc="-130" dirty="0">
                <a:latin typeface="PT Mono"/>
              </a:rPr>
              <a:t>ПРОГРАММ</a:t>
            </a:r>
            <a:r>
              <a:rPr lang="ru-RU" sz="3200" dirty="0">
                <a:latin typeface="PT Mono"/>
                <a:cs typeface="PT Mono"/>
              </a:rPr>
              <a:t>, </a:t>
            </a:r>
            <a:r>
              <a:rPr sz="3200" spc="-114" dirty="0">
                <a:latin typeface="PT Mono"/>
                <a:cs typeface="PT Mono"/>
              </a:rPr>
              <a:t>РЕАЛИЗУЕМЫХ</a:t>
            </a:r>
            <a:r>
              <a:rPr lang="ru-RU" sz="3200" spc="-114" dirty="0">
                <a:latin typeface="PT Mono"/>
                <a:cs typeface="PT Mono"/>
              </a:rPr>
              <a:t> </a:t>
            </a:r>
            <a:br>
              <a:rPr lang="ru-RU" sz="3200" spc="-114" dirty="0">
                <a:latin typeface="PT Mono"/>
                <a:cs typeface="PT Mono"/>
              </a:rPr>
            </a:br>
            <a:r>
              <a:rPr sz="3200" dirty="0">
                <a:latin typeface="PT Mono"/>
                <a:cs typeface="PT Mono"/>
              </a:rPr>
              <a:t>С</a:t>
            </a:r>
            <a:r>
              <a:rPr lang="ru-RU" sz="3200" dirty="0">
                <a:latin typeface="PT Mono"/>
                <a:cs typeface="PT Mono"/>
              </a:rPr>
              <a:t> </a:t>
            </a:r>
            <a:r>
              <a:rPr sz="3200" spc="-130" dirty="0">
                <a:latin typeface="PT Mono"/>
                <a:cs typeface="PT Mono"/>
              </a:rPr>
              <a:t>ИСПОЛЬЗОВАНИЕ</a:t>
            </a:r>
            <a:r>
              <a:rPr lang="ru-RU" sz="3200" spc="-130" dirty="0">
                <a:latin typeface="PT Mono"/>
                <a:cs typeface="PT Mono"/>
              </a:rPr>
              <a:t>М</a:t>
            </a:r>
            <a:r>
              <a:rPr sz="3200" spc="-130" dirty="0">
                <a:latin typeface="PT Mono"/>
                <a:cs typeface="PT Mono"/>
              </a:rPr>
              <a:t>  </a:t>
            </a:r>
            <a:r>
              <a:rPr sz="3200" spc="-160" dirty="0">
                <a:latin typeface="PT Mono"/>
                <a:cs typeface="PT Mono"/>
              </a:rPr>
              <a:t>ОБОРУДОВАНИЯ</a:t>
            </a:r>
            <a:r>
              <a:rPr lang="ru-RU" sz="3200" spc="-160" dirty="0">
                <a:latin typeface="PT Mono"/>
                <a:cs typeface="PT Mono"/>
              </a:rPr>
              <a:t> </a:t>
            </a:r>
            <a:r>
              <a:rPr lang="ru-RU" sz="3200" spc="-130" dirty="0">
                <a:latin typeface="PT Mono"/>
                <a:cs typeface="PT Mono"/>
              </a:rPr>
              <a:t> </a:t>
            </a:r>
            <a:r>
              <a:rPr sz="3200" spc="-55" dirty="0">
                <a:latin typeface="PT Mono"/>
                <a:cs typeface="PT Mono"/>
              </a:rPr>
              <a:t>СОЗДАННЫХ  </a:t>
            </a:r>
            <a:r>
              <a:rPr sz="3200" spc="-155" dirty="0">
                <a:latin typeface="PT Mono"/>
                <a:cs typeface="PT Mono"/>
              </a:rPr>
              <a:t>МАСТЕРСКИХ</a:t>
            </a:r>
            <a:endParaRPr sz="3200" dirty="0">
              <a:latin typeface="PT Mono"/>
              <a:cs typeface="PT Mono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2C85A42-2D11-41C6-9CF7-3903E651A2A6}"/>
              </a:ext>
            </a:extLst>
          </p:cNvPr>
          <p:cNvSpPr/>
          <p:nvPr/>
        </p:nvSpPr>
        <p:spPr>
          <a:xfrm>
            <a:off x="584200" y="2108200"/>
            <a:ext cx="13563600" cy="456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800" b="1" dirty="0"/>
              <a:t>Дополнительные общеобразовательные общеразвивающие программы для детей:</a:t>
            </a:r>
            <a:endParaRPr lang="ru-RU" sz="2000" b="1" dirty="0">
              <a:latin typeface="PT Mono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000" b="1" dirty="0">
              <a:latin typeface="PT Mono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PT Mono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/>
              <a:t>1. Дополнительная общеобразовательная общеразвивающая программа «Знакомство с агронавигатором»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2. Дополнительная общеобразовательная общеразвивающая программа «Ботаника на подоконнике»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3. Дополнительная общеобразовательная общеразвивающая программа «Сити-фермер»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4. Дополнительная общеобразовательная общеразвивающая программа «В мире микроорганизмов»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5. Дополнительная общеобразовательная общеразвивающая программа «Зоодоктор»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6. Дополнительная общеобразовательная общеразвивающая программа «Удивительная генетика»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000" dirty="0">
              <a:latin typeface="PT Mono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258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431800"/>
            <a:ext cx="153670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4972050" algn="l"/>
                <a:tab pos="5886450" algn="l"/>
              </a:tabLst>
            </a:pPr>
            <a:r>
              <a:rPr sz="4400" spc="-105" dirty="0"/>
              <a:t>П</a:t>
            </a:r>
            <a:r>
              <a:rPr sz="4400" spc="-229" dirty="0"/>
              <a:t>У</a:t>
            </a:r>
            <a:r>
              <a:rPr sz="4400" spc="-150" dirty="0"/>
              <a:t>Б</a:t>
            </a:r>
            <a:r>
              <a:rPr sz="4400" spc="-65" dirty="0"/>
              <a:t>Л</a:t>
            </a:r>
            <a:r>
              <a:rPr sz="4400" spc="-95" dirty="0"/>
              <a:t>И</a:t>
            </a:r>
            <a:r>
              <a:rPr sz="4400" spc="150" dirty="0"/>
              <a:t>К</a:t>
            </a:r>
            <a:r>
              <a:rPr sz="4400" spc="-60" dirty="0"/>
              <a:t>А</a:t>
            </a:r>
            <a:r>
              <a:rPr sz="4400" spc="5" dirty="0"/>
              <a:t>Ц</a:t>
            </a:r>
            <a:r>
              <a:rPr sz="4400" spc="-15" dirty="0"/>
              <a:t>И</a:t>
            </a:r>
            <a:r>
              <a:rPr sz="4400" dirty="0"/>
              <a:t>И</a:t>
            </a:r>
            <a:r>
              <a:rPr lang="ru-RU" sz="4400" dirty="0"/>
              <a:t> </a:t>
            </a:r>
            <a:r>
              <a:rPr sz="4400" dirty="0"/>
              <a:t>В</a:t>
            </a:r>
            <a:r>
              <a:rPr lang="ru-RU" sz="4400" dirty="0"/>
              <a:t> </a:t>
            </a:r>
            <a:r>
              <a:rPr sz="4400" spc="-95" dirty="0"/>
              <a:t>С</a:t>
            </a:r>
            <a:r>
              <a:rPr sz="4400" spc="-15" dirty="0"/>
              <a:t>М</a:t>
            </a:r>
            <a:r>
              <a:rPr sz="4400" dirty="0"/>
              <a:t>И</a:t>
            </a:r>
            <a:r>
              <a:rPr lang="ru-RU" sz="4400" dirty="0"/>
              <a:t> </a:t>
            </a:r>
            <a:br>
              <a:rPr lang="ru-RU" sz="4400" dirty="0"/>
            </a:br>
            <a:r>
              <a:rPr lang="ru-RU" sz="2000" dirty="0"/>
              <a:t>(видеоролик // </a:t>
            </a:r>
            <a:r>
              <a:rPr lang="ru-RU" sz="1400" dirty="0"/>
              <a:t>скриншоты публикаций со ссылками на них)</a:t>
            </a:r>
            <a:endParaRPr sz="14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DF3CE5-FDE3-4171-8F0E-CDB665F93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803400"/>
            <a:ext cx="15367000" cy="7725192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hlinkClick r:id="rId2"/>
              </a:rPr>
              <a:t>https://vk.com/gpt35?z=video-60376526_456239027%2F3da2f7d8b1f547a84f%2Fpl_wall_-60376526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  <a:hlinkClick r:id="rId3"/>
              </a:rPr>
              <a:t>https://vk.com/o.a.kuvshinnikov?w=wall-24860838_289866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  <a:hlinkClick r:id="rId4"/>
              </a:rPr>
              <a:t>https://vk.com/selskayapravda?z=video-66987788_456239900%2F7f25770808470b9a7c%2Fpl_wall_-66987788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  <a:hlinkClick r:id="rId5"/>
              </a:rPr>
              <a:t>https://vk.com/edu35?w=wall-69756155_34060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  <a:hlinkClick r:id="rId6"/>
              </a:rPr>
              <a:t>http://vologdaregion.ru/news/2020/11/26/sovremennye-masterskie-po-podgotovke-specialsiov-sel-hozotrasli-otkryli-v-gryazoveckom-politehnicheskom-kolledzhe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  <a:hlinkClick r:id="rId7"/>
              </a:rPr>
              <a:t>https://</a:t>
            </a:r>
            <a:r>
              <a:rPr lang="ru-RU" sz="2800" dirty="0">
                <a:solidFill>
                  <a:schemeClr val="tx1"/>
                </a:solidFill>
                <a:hlinkClick r:id="rId7"/>
              </a:rPr>
              <a:t>вести35.рф/</a:t>
            </a:r>
            <a:r>
              <a:rPr lang="en-US" sz="2800" dirty="0" err="1">
                <a:solidFill>
                  <a:schemeClr val="tx1"/>
                </a:solidFill>
                <a:hlinkClick r:id="rId7"/>
              </a:rPr>
              <a:t>vesti</a:t>
            </a:r>
            <a:r>
              <a:rPr lang="en-US" sz="2800" dirty="0">
                <a:solidFill>
                  <a:schemeClr val="tx1"/>
                </a:solidFill>
                <a:hlinkClick r:id="rId7"/>
              </a:rPr>
              <a:t>/2020/11/29/sobytiya_nedeli_novye_ogranicheniya_pereosnashchenie_kolledzha_novaya_pereprava_i_otkrytie_tursezona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  <a:hlinkClick r:id="rId8"/>
              </a:rPr>
              <a:t>https://vk.com/krassever?w=wall-24044233_15844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57200" y="1498600"/>
            <a:ext cx="7594600" cy="8032968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04200" y="1498600"/>
            <a:ext cx="7594600" cy="7972182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400" dirty="0">
              <a:latin typeface="Times New Roman"/>
              <a:cs typeface="Times New Roman"/>
            </a:endParaRPr>
          </a:p>
          <a:p>
            <a:pPr marL="393700" marR="4951095">
              <a:lnSpc>
                <a:spcPct val="104900"/>
              </a:lnSpc>
            </a:pPr>
            <a:endParaRPr lang="ru-RU" sz="3400" spc="-45" dirty="0">
              <a:latin typeface="Times New Roman"/>
              <a:cs typeface="Times New Roman"/>
            </a:endParaRPr>
          </a:p>
          <a:p>
            <a:pPr marL="393700" marR="4951095">
              <a:lnSpc>
                <a:spcPct val="104900"/>
              </a:lnSpc>
            </a:pPr>
            <a:endParaRPr sz="2700" spc="-45" dirty="0">
              <a:latin typeface="PT Mono"/>
              <a:cs typeface="PT Mono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4500" y="8499552"/>
            <a:ext cx="8128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93700" marR="4951095">
              <a:lnSpc>
                <a:spcPct val="104900"/>
              </a:lnSpc>
              <a:spcBef>
                <a:spcPts val="5"/>
              </a:spcBef>
            </a:pPr>
            <a:r>
              <a:rPr lang="bg-BG" spc="-45">
                <a:latin typeface="PT Mono"/>
                <a:cs typeface="PT Mono"/>
              </a:rPr>
              <a:t>ФОТОГРАФИИ  </a:t>
            </a:r>
            <a:r>
              <a:rPr lang="bg-BG" spc="-25">
                <a:latin typeface="PT Mono"/>
                <a:cs typeface="PT Mono"/>
              </a:rPr>
              <a:t>РАБОТАЮЩИХ  </a:t>
            </a:r>
            <a:r>
              <a:rPr lang="bg-BG" spc="-65">
                <a:latin typeface="PT Mono"/>
                <a:cs typeface="PT Mono"/>
              </a:rPr>
              <a:t>О</a:t>
            </a:r>
            <a:r>
              <a:rPr lang="bg-BG" spc="-75">
                <a:latin typeface="PT Mono"/>
                <a:cs typeface="PT Mono"/>
              </a:rPr>
              <a:t>Б</a:t>
            </a:r>
            <a:r>
              <a:rPr lang="bg-BG" spc="-35">
                <a:latin typeface="PT Mono"/>
                <a:cs typeface="PT Mono"/>
              </a:rPr>
              <a:t>У</a:t>
            </a:r>
            <a:r>
              <a:rPr lang="bg-BG" spc="-5">
                <a:latin typeface="PT Mono"/>
                <a:cs typeface="PT Mono"/>
              </a:rPr>
              <a:t>Ч</a:t>
            </a:r>
            <a:r>
              <a:rPr lang="bg-BG" spc="50">
                <a:latin typeface="PT Mono"/>
                <a:cs typeface="PT Mono"/>
              </a:rPr>
              <a:t>А</a:t>
            </a:r>
            <a:r>
              <a:rPr lang="bg-BG" spc="70">
                <a:latin typeface="PT Mono"/>
                <a:cs typeface="PT Mono"/>
              </a:rPr>
              <a:t>Ю</a:t>
            </a:r>
            <a:r>
              <a:rPr lang="bg-BG" spc="45">
                <a:latin typeface="PT Mono"/>
                <a:cs typeface="PT Mono"/>
              </a:rPr>
              <a:t>Щ</a:t>
            </a:r>
            <a:r>
              <a:rPr lang="bg-BG" spc="5">
                <a:latin typeface="PT Mono"/>
                <a:cs typeface="PT Mono"/>
              </a:rPr>
              <a:t>И</a:t>
            </a:r>
            <a:r>
              <a:rPr lang="bg-BG" spc="-145">
                <a:latin typeface="PT Mono"/>
                <a:cs typeface="PT Mono"/>
              </a:rPr>
              <a:t>Х</a:t>
            </a:r>
            <a:r>
              <a:rPr lang="bg-BG" spc="-35">
                <a:latin typeface="PT Mono"/>
                <a:cs typeface="PT Mono"/>
              </a:rPr>
              <a:t>С</a:t>
            </a:r>
            <a:r>
              <a:rPr lang="bg-BG">
                <a:latin typeface="PT Mono"/>
                <a:cs typeface="PT Mono"/>
              </a:rPr>
              <a:t>Я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04200" y="8499552"/>
            <a:ext cx="8128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93700" marR="4951095">
              <a:lnSpc>
                <a:spcPct val="104900"/>
              </a:lnSpc>
              <a:spcBef>
                <a:spcPts val="5"/>
              </a:spcBef>
            </a:pPr>
            <a:r>
              <a:rPr lang="bg-BG" spc="-45">
                <a:latin typeface="PT Mono"/>
                <a:cs typeface="PT Mono"/>
              </a:rPr>
              <a:t>ФОТОГРАФИИ  </a:t>
            </a:r>
            <a:r>
              <a:rPr lang="bg-BG" spc="-25">
                <a:latin typeface="PT Mono"/>
                <a:cs typeface="PT Mono"/>
              </a:rPr>
              <a:t>РАБОТАЮЩИХ  </a:t>
            </a:r>
            <a:r>
              <a:rPr lang="bg-BG" spc="-65">
                <a:latin typeface="PT Mono"/>
                <a:cs typeface="PT Mono"/>
              </a:rPr>
              <a:t>О</a:t>
            </a:r>
            <a:r>
              <a:rPr lang="bg-BG" spc="-75">
                <a:latin typeface="PT Mono"/>
                <a:cs typeface="PT Mono"/>
              </a:rPr>
              <a:t>Б</a:t>
            </a:r>
            <a:r>
              <a:rPr lang="bg-BG" spc="-35">
                <a:latin typeface="PT Mono"/>
                <a:cs typeface="PT Mono"/>
              </a:rPr>
              <a:t>У</a:t>
            </a:r>
            <a:r>
              <a:rPr lang="bg-BG" spc="-5">
                <a:latin typeface="PT Mono"/>
                <a:cs typeface="PT Mono"/>
              </a:rPr>
              <a:t>Ч</a:t>
            </a:r>
            <a:r>
              <a:rPr lang="bg-BG" spc="50">
                <a:latin typeface="PT Mono"/>
                <a:cs typeface="PT Mono"/>
              </a:rPr>
              <a:t>А</a:t>
            </a:r>
            <a:r>
              <a:rPr lang="bg-BG" spc="70">
                <a:latin typeface="PT Mono"/>
                <a:cs typeface="PT Mono"/>
              </a:rPr>
              <a:t>Ю</a:t>
            </a:r>
            <a:r>
              <a:rPr lang="bg-BG" spc="45">
                <a:latin typeface="PT Mono"/>
                <a:cs typeface="PT Mono"/>
              </a:rPr>
              <a:t>Щ</a:t>
            </a:r>
            <a:r>
              <a:rPr lang="bg-BG" spc="5">
                <a:latin typeface="PT Mono"/>
                <a:cs typeface="PT Mono"/>
              </a:rPr>
              <a:t>И</a:t>
            </a:r>
            <a:r>
              <a:rPr lang="bg-BG" spc="-145">
                <a:latin typeface="PT Mono"/>
                <a:cs typeface="PT Mono"/>
              </a:rPr>
              <a:t>Х</a:t>
            </a:r>
            <a:r>
              <a:rPr lang="bg-BG" spc="-35">
                <a:latin typeface="PT Mono"/>
                <a:cs typeface="PT Mono"/>
              </a:rPr>
              <a:t>С</a:t>
            </a:r>
            <a:r>
              <a:rPr lang="bg-BG">
                <a:latin typeface="PT Mono"/>
                <a:cs typeface="PT Mono"/>
              </a:rPr>
              <a:t>Я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9B51E8D8-804F-4D9F-BAF2-0144E2014E3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322456"/>
            <a:ext cx="15341600" cy="4064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000"/>
              </a:lnSpc>
              <a:tabLst>
                <a:tab pos="5821045" algn="l"/>
              </a:tabLst>
            </a:pPr>
            <a:r>
              <a:rPr lang="ru-RU" sz="3600" spc="-135" dirty="0"/>
              <a:t>БПОУ ВО «</a:t>
            </a:r>
            <a:r>
              <a:rPr lang="ru-RU" sz="3600" spc="-135" dirty="0" err="1"/>
              <a:t>Грязовецкий</a:t>
            </a:r>
            <a:r>
              <a:rPr lang="ru-RU" sz="3600" spc="-135" dirty="0"/>
              <a:t> политехнический техникум»</a:t>
            </a:r>
            <a:endParaRPr sz="3600" spc="-135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50CF15E-46BA-4089-ABAE-D1E4B1CBA9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8600"/>
            <a:ext cx="7594600" cy="79658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E8987BD-15A5-4F00-8AD4-A5F438ED1A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0" y="1431464"/>
            <a:ext cx="7594600" cy="80329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2738755" algn="l"/>
              </a:tabLst>
            </a:pPr>
            <a:r>
              <a:rPr sz="4400" spc="-210" dirty="0">
                <a:cs typeface="Times New Roman" panose="02020603050405020304" pitchFamily="18" charset="0"/>
              </a:rPr>
              <a:t>О</a:t>
            </a:r>
            <a:r>
              <a:rPr sz="4400" spc="-130" dirty="0">
                <a:cs typeface="Times New Roman" panose="02020603050405020304" pitchFamily="18" charset="0"/>
              </a:rPr>
              <a:t>Б</a:t>
            </a:r>
            <a:r>
              <a:rPr sz="4400" spc="165" dirty="0">
                <a:cs typeface="Times New Roman" panose="02020603050405020304" pitchFamily="18" charset="0"/>
              </a:rPr>
              <a:t>Щ</a:t>
            </a:r>
            <a:r>
              <a:rPr sz="4400" spc="30" dirty="0">
                <a:cs typeface="Times New Roman" panose="02020603050405020304" pitchFamily="18" charset="0"/>
              </a:rPr>
              <a:t>А</a:t>
            </a:r>
            <a:r>
              <a:rPr sz="4400" dirty="0">
                <a:cs typeface="Times New Roman" panose="02020603050405020304" pitchFamily="18" charset="0"/>
              </a:rPr>
              <a:t>Я	</a:t>
            </a:r>
            <a:r>
              <a:rPr sz="4400" spc="-15" dirty="0">
                <a:cs typeface="Times New Roman" panose="02020603050405020304" pitchFamily="18" charset="0"/>
              </a:rPr>
              <a:t>И</a:t>
            </a:r>
            <a:r>
              <a:rPr sz="4400" spc="-10" dirty="0">
                <a:cs typeface="Times New Roman" panose="02020603050405020304" pitchFamily="18" charset="0"/>
              </a:rPr>
              <a:t>Н</a:t>
            </a:r>
            <a:r>
              <a:rPr sz="4400" dirty="0">
                <a:cs typeface="Times New Roman" panose="02020603050405020304" pitchFamily="18" charset="0"/>
              </a:rPr>
              <a:t>Ф</a:t>
            </a:r>
            <a:r>
              <a:rPr sz="4400" spc="-185" dirty="0">
                <a:cs typeface="Times New Roman" panose="02020603050405020304" pitchFamily="18" charset="0"/>
              </a:rPr>
              <a:t>О</a:t>
            </a:r>
            <a:r>
              <a:rPr sz="4400" spc="-180" dirty="0">
                <a:cs typeface="Times New Roman" panose="02020603050405020304" pitchFamily="18" charset="0"/>
              </a:rPr>
              <a:t>Р</a:t>
            </a:r>
            <a:r>
              <a:rPr sz="4400" spc="-30" dirty="0">
                <a:cs typeface="Times New Roman" panose="02020603050405020304" pitchFamily="18" charset="0"/>
              </a:rPr>
              <a:t>М</a:t>
            </a:r>
            <a:r>
              <a:rPr sz="4400" spc="-60" dirty="0">
                <a:cs typeface="Times New Roman" panose="02020603050405020304" pitchFamily="18" charset="0"/>
              </a:rPr>
              <a:t>А</a:t>
            </a:r>
            <a:r>
              <a:rPr sz="4400" spc="5" dirty="0">
                <a:cs typeface="Times New Roman" panose="02020603050405020304" pitchFamily="18" charset="0"/>
              </a:rPr>
              <a:t>Ц</a:t>
            </a:r>
            <a:r>
              <a:rPr sz="4400" spc="-114" dirty="0">
                <a:cs typeface="Times New Roman" panose="02020603050405020304" pitchFamily="18" charset="0"/>
              </a:rPr>
              <a:t>И</a:t>
            </a:r>
            <a:r>
              <a:rPr sz="4400" dirty="0">
                <a:cs typeface="Times New Roman" panose="02020603050405020304" pitchFamily="18" charset="0"/>
              </a:rPr>
              <a:t>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9921" y="3055947"/>
            <a:ext cx="5073015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2667000" algn="l"/>
              </a:tabLst>
            </a:pPr>
            <a:r>
              <a:rPr sz="2400" spc="-15" dirty="0">
                <a:latin typeface="PT Mono"/>
                <a:cs typeface="PT Mono"/>
              </a:rPr>
              <a:t>НАИМЕНОВАНИЕ	</a:t>
            </a:r>
            <a:r>
              <a:rPr sz="2400" spc="-55" dirty="0">
                <a:latin typeface="PT Mono"/>
                <a:cs typeface="PT Mono"/>
              </a:rPr>
              <a:t>ОРГАНИЗАЦИИ:</a:t>
            </a:r>
            <a:r>
              <a:rPr lang="ru-RU" sz="2400" spc="-55" dirty="0">
                <a:latin typeface="PT Mono"/>
                <a:cs typeface="PT Mono"/>
              </a:rPr>
              <a:t> БПОУ ВО «</a:t>
            </a:r>
            <a:r>
              <a:rPr lang="ru-RU" sz="2400" spc="-55" dirty="0" err="1">
                <a:latin typeface="PT Mono"/>
                <a:cs typeface="PT Mono"/>
              </a:rPr>
              <a:t>Грязовецкий</a:t>
            </a:r>
            <a:r>
              <a:rPr lang="ru-RU" sz="2400" spc="-55" dirty="0">
                <a:latin typeface="PT Mono"/>
                <a:cs typeface="PT Mono"/>
              </a:rPr>
              <a:t> политехнический техникум»</a:t>
            </a:r>
            <a:endParaRPr sz="2400" dirty="0">
              <a:latin typeface="PT Mono"/>
              <a:cs typeface="PT Mon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0871" y="4704256"/>
            <a:ext cx="6692900" cy="11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1840" algn="l"/>
                <a:tab pos="2132965" algn="l"/>
                <a:tab pos="2880995" algn="l"/>
              </a:tabLst>
            </a:pPr>
            <a:r>
              <a:rPr sz="2400" spc="-45" dirty="0">
                <a:latin typeface="PT Mono"/>
              </a:rPr>
              <a:t>ЮР</a:t>
            </a:r>
            <a:r>
              <a:rPr lang="ru-RU" sz="2400" spc="-45" dirty="0">
                <a:latin typeface="PT Mono"/>
              </a:rPr>
              <a:t>ИДИЧЕСКИЙ </a:t>
            </a:r>
            <a:r>
              <a:rPr sz="2400" dirty="0">
                <a:latin typeface="PT Mono"/>
                <a:cs typeface="PT Mono"/>
              </a:rPr>
              <a:t>	</a:t>
            </a:r>
            <a:r>
              <a:rPr sz="2400" spc="85" dirty="0">
                <a:latin typeface="PT Mono"/>
                <a:cs typeface="PT Mono"/>
              </a:rPr>
              <a:t>А</a:t>
            </a:r>
            <a:r>
              <a:rPr sz="2400" spc="-40" dirty="0">
                <a:latin typeface="PT Mono"/>
                <a:cs typeface="PT Mono"/>
              </a:rPr>
              <a:t>Д</a:t>
            </a:r>
            <a:r>
              <a:rPr sz="2400" spc="-120" dirty="0">
                <a:latin typeface="PT Mono"/>
                <a:cs typeface="PT Mono"/>
              </a:rPr>
              <a:t>РЕ</a:t>
            </a:r>
            <a:r>
              <a:rPr sz="2400" spc="-280" dirty="0">
                <a:latin typeface="PT Mono"/>
                <a:cs typeface="PT Mono"/>
              </a:rPr>
              <a:t>С</a:t>
            </a:r>
            <a:r>
              <a:rPr lang="ru-RU" sz="2400" spc="-280" dirty="0">
                <a:latin typeface="PT Mono"/>
                <a:cs typeface="PT Mono"/>
              </a:rPr>
              <a:t> </a:t>
            </a:r>
            <a:r>
              <a:rPr sz="2400" dirty="0">
                <a:latin typeface="PT Mono"/>
                <a:cs typeface="PT Mono"/>
              </a:rPr>
              <a:t>:</a:t>
            </a:r>
            <a:r>
              <a:rPr lang="ru-RU" sz="2400" dirty="0">
                <a:latin typeface="PT Mono"/>
                <a:cs typeface="PT Mono"/>
              </a:rPr>
              <a:t>                    </a:t>
            </a:r>
            <a:r>
              <a:rPr lang="ru-RU" sz="2400" b="1" spc="-45" dirty="0">
                <a:latin typeface="PT Mono"/>
              </a:rPr>
              <a:t>162000, Россия, Вологодская область,            г. Грязовец,  ул. Карла Маркса, дом 70</a:t>
            </a:r>
            <a:endParaRPr sz="2400" b="1" dirty="0">
              <a:latin typeface="PT Mono"/>
              <a:cs typeface="PT Mon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21650" y="1163555"/>
            <a:ext cx="7670800" cy="8771632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894444" y="8966200"/>
            <a:ext cx="4904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spcBef>
                <a:spcPts val="1935"/>
              </a:spcBef>
            </a:pPr>
            <a:r>
              <a:rPr lang="bg-BG" spc="-10" dirty="0">
                <a:latin typeface="PT Mono"/>
                <a:cs typeface="PT Mono"/>
              </a:rPr>
              <a:t>ФОТО </a:t>
            </a:r>
            <a:r>
              <a:rPr lang="bg-BG" dirty="0">
                <a:latin typeface="PT Mono"/>
                <a:cs typeface="PT Mono"/>
              </a:rPr>
              <a:t>ФАСАДА ЗДАНИЯ МАСТЕРСКИХ</a:t>
            </a: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04BCE41-8BB8-4FA8-9B81-072D994D79EA}"/>
              </a:ext>
            </a:extLst>
          </p:cNvPr>
          <p:cNvSpPr txBox="1"/>
          <p:nvPr/>
        </p:nvSpPr>
        <p:spPr>
          <a:xfrm>
            <a:off x="457200" y="6299200"/>
            <a:ext cx="6340799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1840" algn="l"/>
                <a:tab pos="2132965" algn="l"/>
                <a:tab pos="2880995" algn="l"/>
              </a:tabLst>
            </a:pPr>
            <a:r>
              <a:rPr sz="2400" spc="-45" dirty="0">
                <a:latin typeface="PT Mono"/>
              </a:rPr>
              <a:t>АДРЕС</a:t>
            </a:r>
            <a:r>
              <a:rPr lang="ru-RU" sz="2400" spc="-45" dirty="0">
                <a:latin typeface="PT Mono"/>
              </a:rPr>
              <a:t> РАСПОЛОЖЕНИЯ МАСТЕРСКИХ</a:t>
            </a:r>
            <a:r>
              <a:rPr sz="2400" spc="-45" dirty="0">
                <a:latin typeface="PT Mono"/>
              </a:rPr>
              <a:t>:</a:t>
            </a:r>
            <a:endParaRPr lang="ru-RU" sz="2400" spc="-45" dirty="0">
              <a:latin typeface="PT Mono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51840" algn="l"/>
                <a:tab pos="2132965" algn="l"/>
                <a:tab pos="2880995" algn="l"/>
              </a:tabLst>
            </a:pPr>
            <a:r>
              <a:rPr lang="ru-RU" sz="2400" spc="-45" dirty="0">
                <a:latin typeface="PT Mono"/>
              </a:rPr>
              <a:t>162000</a:t>
            </a:r>
            <a:r>
              <a:rPr lang="ru-RU" sz="2400" b="1" spc="-45" dirty="0">
                <a:latin typeface="PT Mono"/>
              </a:rPr>
              <a:t>, Россия, Вологодская область,             г. Грязовец, улица Пылаевых, дом 40</a:t>
            </a:r>
            <a:endParaRPr sz="2400" b="1" spc="-45" dirty="0">
              <a:latin typeface="PT Mono"/>
            </a:endParaRPr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04E9EC64-3DB9-45E3-B877-B931DA40C362}"/>
              </a:ext>
            </a:extLst>
          </p:cNvPr>
          <p:cNvSpPr txBox="1"/>
          <p:nvPr/>
        </p:nvSpPr>
        <p:spPr>
          <a:xfrm>
            <a:off x="456293" y="1683289"/>
            <a:ext cx="50730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75" dirty="0">
                <a:latin typeface="PT Mono"/>
                <a:cs typeface="PT Mono"/>
              </a:rPr>
              <a:t>РЕГИОН:</a:t>
            </a:r>
            <a:r>
              <a:rPr lang="ru-RU" sz="2400" spc="-75" dirty="0">
                <a:latin typeface="PT Mono"/>
                <a:cs typeface="PT Mono"/>
              </a:rPr>
              <a:t> </a:t>
            </a:r>
            <a:r>
              <a:rPr lang="ru-RU" sz="2400" spc="-55" dirty="0">
                <a:latin typeface="PT Mono"/>
                <a:cs typeface="PT Mono"/>
              </a:rPr>
              <a:t> Вологодская область</a:t>
            </a:r>
            <a:endParaRPr sz="2400" dirty="0">
              <a:latin typeface="PT Mono"/>
              <a:cs typeface="PT Mono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BCD0E3E-20DD-476F-894A-BA877E33AC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004" y="1160656"/>
            <a:ext cx="9577521" cy="877453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3529" y="1431464"/>
            <a:ext cx="7594600" cy="8032968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1886" y="8499552"/>
            <a:ext cx="7596414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marR="4951095">
              <a:lnSpc>
                <a:spcPct val="104900"/>
              </a:lnSpc>
              <a:spcBef>
                <a:spcPts val="5"/>
              </a:spcBef>
            </a:pPr>
            <a:r>
              <a:rPr lang="bg-BG" spc="-45" dirty="0">
                <a:latin typeface="PT Mono"/>
                <a:cs typeface="PT Mono"/>
              </a:rPr>
              <a:t>ФОТОГРАФИИ  </a:t>
            </a:r>
            <a:r>
              <a:rPr lang="bg-BG" spc="-25" dirty="0">
                <a:latin typeface="PT Mono"/>
                <a:cs typeface="PT Mono"/>
              </a:rPr>
              <a:t>РАБОТАЮЩИХ  </a:t>
            </a:r>
            <a:r>
              <a:rPr lang="bg-BG" spc="-65" dirty="0">
                <a:latin typeface="PT Mono"/>
                <a:cs typeface="PT Mono"/>
              </a:rPr>
              <a:t>О</a:t>
            </a:r>
            <a:r>
              <a:rPr lang="bg-BG" spc="-75" dirty="0">
                <a:latin typeface="PT Mono"/>
                <a:cs typeface="PT Mono"/>
              </a:rPr>
              <a:t>Б</a:t>
            </a:r>
            <a:r>
              <a:rPr lang="bg-BG" spc="-35" dirty="0">
                <a:latin typeface="PT Mono"/>
                <a:cs typeface="PT Mono"/>
              </a:rPr>
              <a:t>У</a:t>
            </a:r>
            <a:r>
              <a:rPr lang="bg-BG" spc="-5" dirty="0">
                <a:latin typeface="PT Mono"/>
                <a:cs typeface="PT Mono"/>
              </a:rPr>
              <a:t>Ч</a:t>
            </a:r>
            <a:r>
              <a:rPr lang="bg-BG" spc="50" dirty="0">
                <a:latin typeface="PT Mono"/>
                <a:cs typeface="PT Mono"/>
              </a:rPr>
              <a:t>А</a:t>
            </a:r>
            <a:r>
              <a:rPr lang="bg-BG" spc="70" dirty="0">
                <a:latin typeface="PT Mono"/>
                <a:cs typeface="PT Mono"/>
              </a:rPr>
              <a:t>Ю</a:t>
            </a:r>
            <a:r>
              <a:rPr lang="bg-BG" spc="45" dirty="0">
                <a:latin typeface="PT Mono"/>
                <a:cs typeface="PT Mono"/>
              </a:rPr>
              <a:t>Щ</a:t>
            </a:r>
            <a:r>
              <a:rPr lang="bg-BG" spc="5" dirty="0">
                <a:latin typeface="PT Mono"/>
                <a:cs typeface="PT Mono"/>
              </a:rPr>
              <a:t>И</a:t>
            </a:r>
            <a:r>
              <a:rPr lang="bg-BG" spc="-145" dirty="0">
                <a:latin typeface="PT Mono"/>
                <a:cs typeface="PT Mono"/>
              </a:rPr>
              <a:t>Х</a:t>
            </a:r>
            <a:r>
              <a:rPr lang="bg-BG" spc="-35" dirty="0">
                <a:latin typeface="PT Mono"/>
                <a:cs typeface="PT Mono"/>
              </a:rPr>
              <a:t>С</a:t>
            </a:r>
            <a:r>
              <a:rPr lang="bg-BG" dirty="0">
                <a:latin typeface="PT Mono"/>
                <a:cs typeface="PT Mono"/>
              </a:rPr>
              <a:t>Я</a:t>
            </a:r>
          </a:p>
        </p:txBody>
      </p:sp>
      <p:sp>
        <p:nvSpPr>
          <p:cNvPr id="6" name="Rectangle 5"/>
          <p:cNvSpPr/>
          <p:nvPr/>
        </p:nvSpPr>
        <p:spPr>
          <a:xfrm>
            <a:off x="8204200" y="8499552"/>
            <a:ext cx="7607300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marR="4951095" algn="just">
              <a:lnSpc>
                <a:spcPct val="104900"/>
              </a:lnSpc>
              <a:spcBef>
                <a:spcPts val="5"/>
              </a:spcBef>
            </a:pPr>
            <a:r>
              <a:rPr lang="bg-BG" spc="-45" dirty="0">
                <a:latin typeface="PT Mono"/>
                <a:cs typeface="PT Mono"/>
              </a:rPr>
              <a:t>ФОТОГРАФИИ </a:t>
            </a:r>
            <a:r>
              <a:rPr lang="bg-BG" spc="-25" dirty="0">
                <a:latin typeface="PT Mono"/>
                <a:cs typeface="PT Mono"/>
              </a:rPr>
              <a:t>РАБОТАЮЩИХ </a:t>
            </a:r>
            <a:r>
              <a:rPr lang="bg-BG" spc="-65" dirty="0">
                <a:latin typeface="PT Mono"/>
                <a:cs typeface="PT Mono"/>
              </a:rPr>
              <a:t>О</a:t>
            </a:r>
            <a:r>
              <a:rPr lang="bg-BG" spc="-75" dirty="0">
                <a:latin typeface="PT Mono"/>
                <a:cs typeface="PT Mono"/>
              </a:rPr>
              <a:t>Б</a:t>
            </a:r>
            <a:r>
              <a:rPr lang="bg-BG" spc="-35" dirty="0">
                <a:latin typeface="PT Mono"/>
                <a:cs typeface="PT Mono"/>
              </a:rPr>
              <a:t>У</a:t>
            </a:r>
            <a:r>
              <a:rPr lang="bg-BG" spc="-5" dirty="0">
                <a:latin typeface="PT Mono"/>
                <a:cs typeface="PT Mono"/>
              </a:rPr>
              <a:t>Ч</a:t>
            </a:r>
            <a:r>
              <a:rPr lang="bg-BG" spc="50" dirty="0">
                <a:latin typeface="PT Mono"/>
                <a:cs typeface="PT Mono"/>
              </a:rPr>
              <a:t>А</a:t>
            </a:r>
            <a:r>
              <a:rPr lang="bg-BG" spc="70" dirty="0">
                <a:latin typeface="PT Mono"/>
                <a:cs typeface="PT Mono"/>
              </a:rPr>
              <a:t>Ю</a:t>
            </a:r>
            <a:r>
              <a:rPr lang="bg-BG" spc="45" dirty="0">
                <a:latin typeface="PT Mono"/>
                <a:cs typeface="PT Mono"/>
              </a:rPr>
              <a:t>Щ</a:t>
            </a:r>
            <a:r>
              <a:rPr lang="bg-BG" spc="5" dirty="0">
                <a:latin typeface="PT Mono"/>
                <a:cs typeface="PT Mono"/>
              </a:rPr>
              <a:t>И</a:t>
            </a:r>
            <a:r>
              <a:rPr lang="bg-BG" spc="-145" dirty="0">
                <a:latin typeface="PT Mono"/>
                <a:cs typeface="PT Mono"/>
              </a:rPr>
              <a:t>Х</a:t>
            </a:r>
            <a:r>
              <a:rPr lang="bg-BG" spc="-35" dirty="0">
                <a:latin typeface="PT Mono"/>
                <a:cs typeface="PT Mono"/>
              </a:rPr>
              <a:t>С</a:t>
            </a:r>
            <a:r>
              <a:rPr lang="bg-BG" dirty="0">
                <a:latin typeface="PT Mono"/>
                <a:cs typeface="PT Mono"/>
              </a:rPr>
              <a:t>Я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8521AF5-3EF0-4948-BBCF-CBB7B8C9B0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3700" y="321767"/>
            <a:ext cx="15405100" cy="4064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000"/>
              </a:lnSpc>
              <a:tabLst>
                <a:tab pos="5821045" algn="l"/>
              </a:tabLst>
            </a:pPr>
            <a:r>
              <a:rPr lang="ru-RU" sz="3600" dirty="0"/>
              <a:t>БПОУ ВО «</a:t>
            </a:r>
            <a:r>
              <a:rPr lang="ru-RU" sz="3600" dirty="0" err="1"/>
              <a:t>Грязовецкий</a:t>
            </a:r>
            <a:r>
              <a:rPr lang="ru-RU" sz="3600" dirty="0"/>
              <a:t> политехнический техникум» </a:t>
            </a:r>
            <a:endParaRPr sz="3600" spc="-135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689868A0-19A4-4FA9-89F3-080946300CB2}"/>
              </a:ext>
            </a:extLst>
          </p:cNvPr>
          <p:cNvSpPr txBox="1"/>
          <p:nvPr/>
        </p:nvSpPr>
        <p:spPr>
          <a:xfrm>
            <a:off x="8247743" y="1438721"/>
            <a:ext cx="7594600" cy="8032968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ED93B9-5771-4761-9079-F8F8A0F898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" y="1438721"/>
            <a:ext cx="7574643" cy="80257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46EE95-A373-497B-8596-8D35D7B14C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701" y="1431463"/>
            <a:ext cx="7514770" cy="8075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198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73529" y="1431464"/>
            <a:ext cx="7594600" cy="8032968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1886" y="8499552"/>
            <a:ext cx="7596414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marR="4951095">
              <a:lnSpc>
                <a:spcPct val="104900"/>
              </a:lnSpc>
              <a:spcBef>
                <a:spcPts val="5"/>
              </a:spcBef>
            </a:pPr>
            <a:r>
              <a:rPr lang="bg-BG" spc="-45" dirty="0">
                <a:latin typeface="PT Mono"/>
                <a:cs typeface="PT Mono"/>
              </a:rPr>
              <a:t>ФОТОГРАФИИ  </a:t>
            </a:r>
            <a:r>
              <a:rPr lang="bg-BG" spc="-25" dirty="0">
                <a:latin typeface="PT Mono"/>
                <a:cs typeface="PT Mono"/>
              </a:rPr>
              <a:t>РАБОТАЮЩИХ  </a:t>
            </a:r>
            <a:r>
              <a:rPr lang="bg-BG" spc="-65" dirty="0">
                <a:latin typeface="PT Mono"/>
                <a:cs typeface="PT Mono"/>
              </a:rPr>
              <a:t>О</a:t>
            </a:r>
            <a:r>
              <a:rPr lang="bg-BG" spc="-75" dirty="0">
                <a:latin typeface="PT Mono"/>
                <a:cs typeface="PT Mono"/>
              </a:rPr>
              <a:t>Б</a:t>
            </a:r>
            <a:r>
              <a:rPr lang="bg-BG" spc="-35" dirty="0">
                <a:latin typeface="PT Mono"/>
                <a:cs typeface="PT Mono"/>
              </a:rPr>
              <a:t>У</a:t>
            </a:r>
            <a:r>
              <a:rPr lang="bg-BG" spc="-5" dirty="0">
                <a:latin typeface="PT Mono"/>
                <a:cs typeface="PT Mono"/>
              </a:rPr>
              <a:t>Ч</a:t>
            </a:r>
            <a:r>
              <a:rPr lang="bg-BG" spc="50" dirty="0">
                <a:latin typeface="PT Mono"/>
                <a:cs typeface="PT Mono"/>
              </a:rPr>
              <a:t>А</a:t>
            </a:r>
            <a:r>
              <a:rPr lang="bg-BG" spc="70" dirty="0">
                <a:latin typeface="PT Mono"/>
                <a:cs typeface="PT Mono"/>
              </a:rPr>
              <a:t>Ю</a:t>
            </a:r>
            <a:r>
              <a:rPr lang="bg-BG" spc="45" dirty="0">
                <a:latin typeface="PT Mono"/>
                <a:cs typeface="PT Mono"/>
              </a:rPr>
              <a:t>Щ</a:t>
            </a:r>
            <a:r>
              <a:rPr lang="bg-BG" spc="5" dirty="0">
                <a:latin typeface="PT Mono"/>
                <a:cs typeface="PT Mono"/>
              </a:rPr>
              <a:t>И</a:t>
            </a:r>
            <a:r>
              <a:rPr lang="bg-BG" spc="-145" dirty="0">
                <a:latin typeface="PT Mono"/>
                <a:cs typeface="PT Mono"/>
              </a:rPr>
              <a:t>Х</a:t>
            </a:r>
            <a:r>
              <a:rPr lang="bg-BG" spc="-35" dirty="0">
                <a:latin typeface="PT Mono"/>
                <a:cs typeface="PT Mono"/>
              </a:rPr>
              <a:t>С</a:t>
            </a:r>
            <a:r>
              <a:rPr lang="bg-BG" dirty="0">
                <a:latin typeface="PT Mono"/>
                <a:cs typeface="PT Mono"/>
              </a:rPr>
              <a:t>Я</a:t>
            </a:r>
          </a:p>
        </p:txBody>
      </p:sp>
      <p:sp>
        <p:nvSpPr>
          <p:cNvPr id="6" name="Rectangle 5"/>
          <p:cNvSpPr/>
          <p:nvPr/>
        </p:nvSpPr>
        <p:spPr>
          <a:xfrm>
            <a:off x="8204200" y="8499552"/>
            <a:ext cx="7607300" cy="96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93700" marR="4951095" algn="just">
              <a:lnSpc>
                <a:spcPct val="104900"/>
              </a:lnSpc>
              <a:spcBef>
                <a:spcPts val="5"/>
              </a:spcBef>
            </a:pPr>
            <a:r>
              <a:rPr lang="bg-BG" spc="-45" dirty="0">
                <a:latin typeface="PT Mono"/>
                <a:cs typeface="PT Mono"/>
              </a:rPr>
              <a:t>ФОТОГРАФИИ </a:t>
            </a:r>
            <a:r>
              <a:rPr lang="bg-BG" spc="-25" dirty="0">
                <a:latin typeface="PT Mono"/>
                <a:cs typeface="PT Mono"/>
              </a:rPr>
              <a:t>РАБОТАЮЩИХ </a:t>
            </a:r>
            <a:r>
              <a:rPr lang="bg-BG" spc="-65" dirty="0">
                <a:latin typeface="PT Mono"/>
                <a:cs typeface="PT Mono"/>
              </a:rPr>
              <a:t>О</a:t>
            </a:r>
            <a:r>
              <a:rPr lang="bg-BG" spc="-75" dirty="0">
                <a:latin typeface="PT Mono"/>
                <a:cs typeface="PT Mono"/>
              </a:rPr>
              <a:t>Б</a:t>
            </a:r>
            <a:r>
              <a:rPr lang="bg-BG" spc="-35" dirty="0">
                <a:latin typeface="PT Mono"/>
                <a:cs typeface="PT Mono"/>
              </a:rPr>
              <a:t>У</a:t>
            </a:r>
            <a:r>
              <a:rPr lang="bg-BG" spc="-5" dirty="0">
                <a:latin typeface="PT Mono"/>
                <a:cs typeface="PT Mono"/>
              </a:rPr>
              <a:t>Ч</a:t>
            </a:r>
            <a:r>
              <a:rPr lang="bg-BG" spc="50" dirty="0">
                <a:latin typeface="PT Mono"/>
                <a:cs typeface="PT Mono"/>
              </a:rPr>
              <a:t>А</a:t>
            </a:r>
            <a:r>
              <a:rPr lang="bg-BG" spc="70" dirty="0">
                <a:latin typeface="PT Mono"/>
                <a:cs typeface="PT Mono"/>
              </a:rPr>
              <a:t>Ю</a:t>
            </a:r>
            <a:r>
              <a:rPr lang="bg-BG" spc="45" dirty="0">
                <a:latin typeface="PT Mono"/>
                <a:cs typeface="PT Mono"/>
              </a:rPr>
              <a:t>Щ</a:t>
            </a:r>
            <a:r>
              <a:rPr lang="bg-BG" spc="5" dirty="0">
                <a:latin typeface="PT Mono"/>
                <a:cs typeface="PT Mono"/>
              </a:rPr>
              <a:t>И</a:t>
            </a:r>
            <a:r>
              <a:rPr lang="bg-BG" spc="-145" dirty="0">
                <a:latin typeface="PT Mono"/>
                <a:cs typeface="PT Mono"/>
              </a:rPr>
              <a:t>Х</a:t>
            </a:r>
            <a:r>
              <a:rPr lang="bg-BG" spc="-35" dirty="0">
                <a:latin typeface="PT Mono"/>
                <a:cs typeface="PT Mono"/>
              </a:rPr>
              <a:t>С</a:t>
            </a:r>
            <a:r>
              <a:rPr lang="bg-BG" dirty="0">
                <a:latin typeface="PT Mono"/>
                <a:cs typeface="PT Mono"/>
              </a:rPr>
              <a:t>Я</a:t>
            </a:r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8521AF5-3EF0-4948-BBCF-CBB7B8C9B01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93700" y="321767"/>
            <a:ext cx="15405100" cy="4064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000"/>
              </a:lnSpc>
              <a:tabLst>
                <a:tab pos="5821045" algn="l"/>
              </a:tabLst>
            </a:pPr>
            <a:r>
              <a:rPr lang="ru-RU" sz="3600" dirty="0"/>
              <a:t>БПОУ ВО «</a:t>
            </a:r>
            <a:r>
              <a:rPr lang="ru-RU" sz="3600" dirty="0" err="1"/>
              <a:t>Грязовецкий</a:t>
            </a:r>
            <a:r>
              <a:rPr lang="ru-RU" sz="3600" dirty="0"/>
              <a:t> политехнический техникум» </a:t>
            </a:r>
            <a:endParaRPr sz="3600" spc="-135" dirty="0"/>
          </a:p>
        </p:txBody>
      </p:sp>
      <p:sp>
        <p:nvSpPr>
          <p:cNvPr id="2" name="object 3">
            <a:extLst>
              <a:ext uri="{FF2B5EF4-FFF2-40B4-BE49-F238E27FC236}">
                <a16:creationId xmlns:a16="http://schemas.microsoft.com/office/drawing/2014/main" id="{689868A0-19A4-4FA9-89F3-080946300CB2}"/>
              </a:ext>
            </a:extLst>
          </p:cNvPr>
          <p:cNvSpPr txBox="1"/>
          <p:nvPr/>
        </p:nvSpPr>
        <p:spPr>
          <a:xfrm>
            <a:off x="8247743" y="1438721"/>
            <a:ext cx="7594600" cy="8032968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ru-RU" sz="3400" dirty="0">
              <a:latin typeface="Times New Roman"/>
              <a:cs typeface="Times New Roman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BF29FA7-36A5-4A61-AD57-C00F89145F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87" y="1438721"/>
            <a:ext cx="7681684" cy="798781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4F4F114-D1A2-4514-89EB-9230CAFA8C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255" y="1461028"/>
            <a:ext cx="7551088" cy="796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31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0050" y="429359"/>
            <a:ext cx="15240000" cy="866456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algn="ctr">
              <a:lnSpc>
                <a:spcPts val="6900"/>
              </a:lnSpc>
              <a:spcBef>
                <a:spcPts val="580"/>
              </a:spcBef>
              <a:tabLst>
                <a:tab pos="1312545" algn="l"/>
                <a:tab pos="2644775" algn="l"/>
                <a:tab pos="3492500" algn="l"/>
                <a:tab pos="9362440" algn="l"/>
              </a:tabLst>
            </a:pPr>
            <a:r>
              <a:rPr sz="4400" spc="-210" dirty="0"/>
              <a:t>ОБ</a:t>
            </a:r>
            <a:r>
              <a:rPr sz="4400" spc="-235" dirty="0"/>
              <a:t>Ъ</a:t>
            </a:r>
            <a:r>
              <a:rPr sz="4400" spc="-229" dirty="0"/>
              <a:t>Е</a:t>
            </a:r>
            <a:r>
              <a:rPr sz="4400" dirty="0"/>
              <a:t>М</a:t>
            </a:r>
            <a:r>
              <a:rPr lang="ru-RU" sz="4400" dirty="0"/>
              <a:t> </a:t>
            </a:r>
            <a:r>
              <a:rPr sz="4400" spc="-15" dirty="0"/>
              <a:t>ФИ</a:t>
            </a:r>
            <a:r>
              <a:rPr sz="4400" spc="-30" dirty="0"/>
              <a:t>Н</a:t>
            </a:r>
            <a:r>
              <a:rPr sz="4400" spc="-25" dirty="0"/>
              <a:t>А</a:t>
            </a:r>
            <a:r>
              <a:rPr sz="4400" spc="-125" dirty="0"/>
              <a:t>Н</a:t>
            </a:r>
            <a:r>
              <a:rPr sz="4400" spc="-95" dirty="0"/>
              <a:t>С</a:t>
            </a:r>
            <a:r>
              <a:rPr sz="4400" spc="-145" dirty="0"/>
              <a:t>И</a:t>
            </a:r>
            <a:r>
              <a:rPr sz="4400" spc="-160" dirty="0"/>
              <a:t>Р</a:t>
            </a:r>
            <a:r>
              <a:rPr sz="4400" spc="-185" dirty="0"/>
              <a:t>О</a:t>
            </a:r>
            <a:r>
              <a:rPr sz="4400" spc="-175" dirty="0"/>
              <a:t>В</a:t>
            </a:r>
            <a:r>
              <a:rPr sz="4400" spc="-25" dirty="0"/>
              <a:t>А</a:t>
            </a:r>
            <a:r>
              <a:rPr sz="4400" spc="-15" dirty="0"/>
              <a:t>Н</a:t>
            </a:r>
            <a:r>
              <a:rPr sz="4400" spc="-114" dirty="0"/>
              <a:t>И</a:t>
            </a:r>
            <a:r>
              <a:rPr sz="4400" dirty="0"/>
              <a:t>Я</a:t>
            </a:r>
            <a:r>
              <a:rPr lang="ru-RU" sz="4400" dirty="0"/>
              <a:t> </a:t>
            </a:r>
            <a:r>
              <a:rPr sz="4400" spc="-175" dirty="0"/>
              <a:t>П</a:t>
            </a:r>
            <a:r>
              <a:rPr sz="4400" spc="-160" dirty="0"/>
              <a:t>Р</a:t>
            </a:r>
            <a:r>
              <a:rPr sz="4400" spc="-204" dirty="0"/>
              <a:t>О</a:t>
            </a:r>
            <a:r>
              <a:rPr sz="4400" spc="-310" dirty="0"/>
              <a:t>Е</a:t>
            </a:r>
            <a:r>
              <a:rPr sz="4400" spc="-30" dirty="0"/>
              <a:t>К</a:t>
            </a:r>
            <a:r>
              <a:rPr sz="4400" spc="-315" dirty="0"/>
              <a:t>Т</a:t>
            </a:r>
            <a:r>
              <a:rPr sz="4400" dirty="0"/>
              <a:t>А </a:t>
            </a:r>
            <a:r>
              <a:rPr sz="4400" spc="-427" baseline="5555" dirty="0"/>
              <a:t>(</a:t>
            </a:r>
            <a:r>
              <a:rPr sz="4400" spc="-285" dirty="0"/>
              <a:t>В	</a:t>
            </a:r>
            <a:r>
              <a:rPr sz="4400" spc="-210" dirty="0"/>
              <a:t>ТЫС.</a:t>
            </a:r>
            <a:r>
              <a:rPr lang="ru-RU" sz="4400" spc="-210" dirty="0"/>
              <a:t> </a:t>
            </a:r>
            <a:r>
              <a:rPr sz="4400" spc="-220" dirty="0"/>
              <a:t>РУБЛЕЙ</a:t>
            </a:r>
            <a:r>
              <a:rPr sz="4400" spc="-330" baseline="5555" dirty="0"/>
              <a:t>)</a:t>
            </a:r>
            <a:endParaRPr sz="4400" baseline="5555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53190"/>
              </p:ext>
            </p:extLst>
          </p:nvPr>
        </p:nvGraphicFramePr>
        <p:xfrm>
          <a:off x="463867" y="3568285"/>
          <a:ext cx="15328900" cy="59127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29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99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031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315"/>
                        </a:spcBef>
                        <a:tabLst>
                          <a:tab pos="2654935" algn="l"/>
                        </a:tabLst>
                      </a:pPr>
                      <a:r>
                        <a:rPr sz="2700" spc="-1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НАИМЕНОВАНИЕ	</a:t>
                      </a:r>
                      <a:r>
                        <a:rPr sz="2700" spc="-4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МАСТЕРСКИХ</a:t>
                      </a:r>
                      <a:endParaRPr sz="2700" dirty="0">
                        <a:solidFill>
                          <a:sysClr val="windowText" lastClr="000000"/>
                        </a:solidFill>
                        <a:latin typeface="PT Mono"/>
                        <a:cs typeface="PT Mono"/>
                      </a:endParaRPr>
                    </a:p>
                  </a:txBody>
                  <a:tcPr marL="0" marR="0" marT="2940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828800" marR="772795" indent="-1049020" algn="ctr">
                        <a:lnSpc>
                          <a:spcPts val="2700"/>
                        </a:lnSpc>
                        <a:spcBef>
                          <a:spcPts val="1505"/>
                        </a:spcBef>
                        <a:tabLst>
                          <a:tab pos="2976880" algn="l"/>
                          <a:tab pos="3430904" algn="l"/>
                          <a:tab pos="5035550" algn="l"/>
                          <a:tab pos="5240020" algn="l"/>
                          <a:tab pos="5651500" algn="l"/>
                        </a:tabLst>
                      </a:pPr>
                      <a:r>
                        <a:rPr sz="2700" b="0" spc="-10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К</a:t>
                      </a:r>
                      <a:r>
                        <a:rPr sz="2700" b="0" spc="-4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О</a:t>
                      </a:r>
                      <a:r>
                        <a:rPr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Л</a:t>
                      </a:r>
                      <a:r>
                        <a:rPr sz="2700" b="0" spc="-6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ИЧ</a:t>
                      </a:r>
                      <a:r>
                        <a:rPr sz="2700" b="0" spc="-1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Е</a:t>
                      </a:r>
                      <a:r>
                        <a:rPr sz="2700" b="0" spc="-3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С</a:t>
                      </a:r>
                      <a:r>
                        <a:rPr sz="2700" b="0" spc="-7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Т</a:t>
                      </a:r>
                      <a:r>
                        <a:rPr sz="2700" b="0" spc="-3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В</a:t>
                      </a:r>
                      <a:r>
                        <a:rPr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О</a:t>
                      </a:r>
                      <a:r>
                        <a:rPr lang="ru-RU"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	</a:t>
                      </a:r>
                      <a:r>
                        <a:rPr sz="2700" b="0" spc="-4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О</a:t>
                      </a:r>
                      <a:r>
                        <a:rPr sz="2700" b="0" spc="-1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С</a:t>
                      </a:r>
                      <a:r>
                        <a:rPr sz="2700" b="0" spc="1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Н</a:t>
                      </a:r>
                      <a:r>
                        <a:rPr sz="2700" b="0" spc="4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А</a:t>
                      </a:r>
                      <a:r>
                        <a:rPr sz="2700" b="0" spc="-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Щ</a:t>
                      </a:r>
                      <a:r>
                        <a:rPr sz="2700" b="0" spc="-7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Е</a:t>
                      </a:r>
                      <a:r>
                        <a:rPr sz="2700" b="0" spc="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Н</a:t>
                      </a:r>
                      <a:r>
                        <a:rPr sz="2700" b="0" spc="3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Н</a:t>
                      </a:r>
                      <a:r>
                        <a:rPr sz="2700" b="0" spc="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Ы</a:t>
                      </a:r>
                      <a:r>
                        <a:rPr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Х</a:t>
                      </a:r>
                      <a:r>
                        <a:rPr lang="ru-RU" sz="2700" b="0" baseline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В</a:t>
                      </a:r>
                      <a:r>
                        <a:rPr lang="ru-RU"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700" b="0" spc="-19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Р</a:t>
                      </a:r>
                      <a:r>
                        <a:rPr sz="2700" b="0" spc="1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А</a:t>
                      </a:r>
                      <a:r>
                        <a:rPr sz="2700" b="0" spc="-1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М</a:t>
                      </a:r>
                      <a:r>
                        <a:rPr sz="2700" b="0" spc="9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К</a:t>
                      </a:r>
                      <a:r>
                        <a:rPr sz="2700" b="0" spc="7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А</a:t>
                      </a:r>
                      <a:r>
                        <a:rPr sz="2700" b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Х</a:t>
                      </a:r>
                      <a:r>
                        <a:rPr lang="ru-RU" sz="2700" b="0" baseline="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700" b="0" spc="-5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ПРОЕКТА</a:t>
                      </a:r>
                      <a:r>
                        <a:rPr lang="ru-RU" sz="2700" b="0" spc="-5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	</a:t>
                      </a:r>
                      <a:r>
                        <a:rPr sz="2700" b="0" spc="-5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РАБОЧИХ</a:t>
                      </a:r>
                      <a:r>
                        <a:rPr lang="ru-RU" sz="2700" b="0" spc="-5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700" b="0" spc="-5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МЕСТ</a:t>
                      </a:r>
                      <a:endParaRPr sz="2700" b="0" dirty="0">
                        <a:solidFill>
                          <a:sysClr val="windowText" lastClr="000000"/>
                        </a:solidFill>
                        <a:latin typeface="PT Mono"/>
                        <a:cs typeface="PT Mono"/>
                      </a:endParaRPr>
                    </a:p>
                  </a:txBody>
                  <a:tcPr marL="0" marR="0" marT="19113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07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Мастерская 1 «Геномная инженерия»</a:t>
                      </a:r>
                      <a:endParaRPr sz="28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6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6 рабочих мест</a:t>
                      </a:r>
                      <a:endParaRPr sz="36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Мастерская 2 «Сельскохозяйственные биотехнологии»</a:t>
                      </a:r>
                      <a:endParaRPr sz="28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6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5 рабочих мест</a:t>
                      </a:r>
                      <a:endParaRPr sz="36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5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Мастерская 3 «Сити-фермерство»</a:t>
                      </a:r>
                      <a:endParaRPr sz="28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6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6 рабочих мест</a:t>
                      </a:r>
                      <a:endParaRPr sz="36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2690480"/>
                  </a:ext>
                </a:extLst>
              </a:tr>
              <a:tr h="945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Мастерская 4 «Эксплуатация сельскохозяйственных машин»</a:t>
                      </a:r>
                      <a:endParaRPr sz="28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6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16 рабочих мест</a:t>
                      </a:r>
                      <a:endParaRPr sz="36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623601"/>
                  </a:ext>
                </a:extLst>
              </a:tr>
              <a:tr h="9454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8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Мастерская 5 «Ветеринария»</a:t>
                      </a:r>
                      <a:endParaRPr sz="28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600" dirty="0">
                          <a:solidFill>
                            <a:sysClr val="windowText" lastClr="000000"/>
                          </a:solidFill>
                          <a:latin typeface="PT Mono"/>
                          <a:cs typeface="Times New Roman"/>
                        </a:rPr>
                        <a:t>16 рабочих мест</a:t>
                      </a:r>
                      <a:endParaRPr sz="3600" dirty="0">
                        <a:solidFill>
                          <a:sysClr val="windowText" lastClr="000000"/>
                        </a:solidFill>
                        <a:latin typeface="PT Mono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9572840"/>
                  </a:ext>
                </a:extLst>
              </a:tr>
            </a:tbl>
          </a:graphicData>
        </a:graphic>
      </p:graphicFrame>
      <p:graphicFrame>
        <p:nvGraphicFramePr>
          <p:cNvPr id="3" name="object 3">
            <a:extLst>
              <a:ext uri="{FF2B5EF4-FFF2-40B4-BE49-F238E27FC236}">
                <a16:creationId xmlns:a16="http://schemas.microsoft.com/office/drawing/2014/main" id="{2608164A-FCBD-48F6-8A75-A05584DF9C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130635"/>
              </p:ext>
            </p:extLst>
          </p:nvPr>
        </p:nvGraphicFramePr>
        <p:xfrm>
          <a:off x="463232" y="1651000"/>
          <a:ext cx="15329535" cy="1562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109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09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09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81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15"/>
                        </a:spcBef>
                      </a:pPr>
                      <a:r>
                        <a:rPr sz="2400" spc="-3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ФЕДЕРАЛЬНЫЙ</a:t>
                      </a:r>
                      <a:r>
                        <a:rPr sz="2400" spc="-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400" spc="-1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БЮДЖЕТ</a:t>
                      </a:r>
                      <a:endParaRPr sz="2400" dirty="0">
                        <a:solidFill>
                          <a:sysClr val="windowText" lastClr="000000"/>
                        </a:solidFill>
                        <a:latin typeface="PT Mono"/>
                        <a:cs typeface="PT Mono"/>
                      </a:endParaRPr>
                    </a:p>
                  </a:txBody>
                  <a:tcPr marL="0" marR="0" marT="1797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415"/>
                        </a:spcBef>
                        <a:tabLst>
                          <a:tab pos="2656205" algn="l"/>
                        </a:tabLst>
                      </a:pPr>
                      <a:r>
                        <a:rPr sz="2400" spc="-10" dirty="0">
                          <a:solidFill>
                            <a:sysClr val="windowText" lastClr="000000"/>
                          </a:solidFill>
                          <a:latin typeface="PT Mono"/>
                          <a:ea typeface="+mn-ea"/>
                          <a:cs typeface="PT Mono"/>
                        </a:rPr>
                        <a:t>РЕГИОНАЛЬНЫ</a:t>
                      </a:r>
                      <a:r>
                        <a:rPr lang="ru-RU" sz="2400" spc="-10" dirty="0">
                          <a:solidFill>
                            <a:sysClr val="windowText" lastClr="000000"/>
                          </a:solidFill>
                          <a:latin typeface="PT Mono"/>
                          <a:ea typeface="+mn-ea"/>
                          <a:cs typeface="PT Mono"/>
                        </a:rPr>
                        <a:t>Й </a:t>
                      </a:r>
                      <a:r>
                        <a:rPr sz="2400" spc="-10" dirty="0">
                          <a:solidFill>
                            <a:sysClr val="windowText" lastClr="000000"/>
                          </a:solidFill>
                          <a:latin typeface="PT Mono"/>
                          <a:ea typeface="+mn-ea"/>
                          <a:cs typeface="PT Mono"/>
                        </a:rPr>
                        <a:t>	БЮДЖЕТ</a:t>
                      </a:r>
                    </a:p>
                  </a:txBody>
                  <a:tcPr marL="0" marR="0" marT="1797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431165">
                        <a:lnSpc>
                          <a:spcPct val="100000"/>
                        </a:lnSpc>
                        <a:spcBef>
                          <a:spcPts val="1415"/>
                        </a:spcBef>
                        <a:tabLst>
                          <a:tab pos="3081655" algn="l"/>
                        </a:tabLst>
                      </a:pPr>
                      <a:r>
                        <a:rPr sz="2400" spc="-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ВНЕБЮДЖЕТНЫЕ</a:t>
                      </a:r>
                      <a:r>
                        <a:rPr lang="ru-RU" sz="2400" spc="-20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 </a:t>
                      </a:r>
                      <a:r>
                        <a:rPr sz="2400" spc="-55" dirty="0">
                          <a:solidFill>
                            <a:sysClr val="windowText" lastClr="000000"/>
                          </a:solidFill>
                          <a:latin typeface="PT Mono"/>
                          <a:cs typeface="PT Mono"/>
                        </a:rPr>
                        <a:t>СРЕДСТВА</a:t>
                      </a:r>
                      <a:endParaRPr sz="2400" dirty="0">
                        <a:solidFill>
                          <a:sysClr val="windowText" lastClr="000000"/>
                        </a:solidFill>
                        <a:latin typeface="PT Mono"/>
                        <a:cs typeface="PT Mono"/>
                      </a:endParaRPr>
                    </a:p>
                  </a:txBody>
                  <a:tcPr marL="0" marR="0" marT="17970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dirty="0">
                          <a:solidFill>
                            <a:sysClr val="windowText" lastClr="000000"/>
                          </a:solidFill>
                          <a:latin typeface="Times New Roman"/>
                          <a:cs typeface="Times New Roman"/>
                        </a:rPr>
                        <a:t>43 750 </a:t>
                      </a:r>
                      <a:endParaRPr sz="3400" dirty="0">
                        <a:solidFill>
                          <a:sysClr val="windowText" lastClr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dirty="0">
                          <a:solidFill>
                            <a:sysClr val="windowText" lastClr="000000"/>
                          </a:solidFill>
                          <a:latin typeface="Times New Roman"/>
                          <a:cs typeface="Times New Roman"/>
                        </a:rPr>
                        <a:t>8 800 </a:t>
                      </a:r>
                      <a:endParaRPr sz="3400" dirty="0">
                        <a:solidFill>
                          <a:sysClr val="windowText" lastClr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3400" dirty="0">
                          <a:solidFill>
                            <a:sysClr val="windowText" lastClr="000000"/>
                          </a:solidFill>
                          <a:latin typeface="Times New Roman"/>
                          <a:cs typeface="Times New Roman"/>
                        </a:rPr>
                        <a:t>1 300 </a:t>
                      </a:r>
                      <a:endParaRPr sz="3400" dirty="0">
                        <a:solidFill>
                          <a:sysClr val="windowText" lastClr="0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416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Геномная инженерия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498600"/>
            <a:ext cx="15341600" cy="8204200"/>
          </a:xfrm>
          <a:custGeom>
            <a:avLst/>
            <a:gdLst/>
            <a:ahLst/>
            <a:cxnLst/>
            <a:rect l="l" t="t" r="r" b="b"/>
            <a:pathLst>
              <a:path w="15341600" h="8204200">
                <a:moveTo>
                  <a:pt x="0" y="8204200"/>
                </a:moveTo>
                <a:lnTo>
                  <a:pt x="15341600" y="8204200"/>
                </a:lnTo>
                <a:lnTo>
                  <a:pt x="15341600" y="0"/>
                </a:lnTo>
                <a:lnTo>
                  <a:pt x="0" y="0"/>
                </a:lnTo>
                <a:lnTo>
                  <a:pt x="0" y="8204200"/>
                </a:lnTo>
                <a:close/>
              </a:path>
            </a:pathLst>
          </a:custGeom>
          <a:solidFill>
            <a:srgbClr val="000000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8200" y="9014328"/>
            <a:ext cx="138430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4466590" algn="l"/>
              </a:tabLst>
            </a:pPr>
            <a:r>
              <a:rPr sz="2700" dirty="0">
                <a:latin typeface="PT Mono"/>
                <a:cs typeface="PT Mono"/>
              </a:rPr>
              <a:t>П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5" dirty="0">
                <a:latin typeface="PT Mono"/>
                <a:cs typeface="PT Mono"/>
              </a:rPr>
              <a:t>Н</a:t>
            </a:r>
            <a:r>
              <a:rPr sz="2700" spc="-50" dirty="0">
                <a:latin typeface="PT Mono"/>
                <a:cs typeface="PT Mono"/>
              </a:rPr>
              <a:t>О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М</a:t>
            </a:r>
            <a:r>
              <a:rPr sz="2700" spc="15" dirty="0">
                <a:latin typeface="PT Mono"/>
                <a:cs typeface="PT Mono"/>
              </a:rPr>
              <a:t>Н</a:t>
            </a:r>
            <a:r>
              <a:rPr sz="2700" spc="40" dirty="0">
                <a:latin typeface="PT Mono"/>
                <a:cs typeface="PT Mono"/>
              </a:rPr>
              <a:t>А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25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ОТ</a:t>
            </a:r>
            <a:r>
              <a:rPr sz="2700" spc="-120" dirty="0">
                <a:latin typeface="PT Mono"/>
                <a:cs typeface="PT Mono"/>
              </a:rPr>
              <a:t>О</a:t>
            </a:r>
            <a:r>
              <a:rPr sz="2700" spc="-90" dirty="0">
                <a:latin typeface="PT Mono"/>
                <a:cs typeface="PT Mono"/>
              </a:rPr>
              <a:t>Г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-4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И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15" dirty="0">
                <a:latin typeface="PT Mono"/>
                <a:cs typeface="PT Mono"/>
              </a:rPr>
              <a:t>М</a:t>
            </a:r>
            <a:r>
              <a:rPr sz="2700" spc="-100" dirty="0">
                <a:latin typeface="PT Mono"/>
                <a:cs typeface="PT Mono"/>
              </a:rPr>
              <a:t>А</a:t>
            </a:r>
            <a:r>
              <a:rPr sz="2700" spc="-30" dirty="0">
                <a:latin typeface="PT Mono"/>
                <a:cs typeface="PT Mono"/>
              </a:rPr>
              <a:t>С</a:t>
            </a:r>
            <a:r>
              <a:rPr sz="2700" spc="-85" dirty="0">
                <a:latin typeface="PT Mono"/>
                <a:cs typeface="PT Mono"/>
              </a:rPr>
              <a:t>Т</a:t>
            </a:r>
            <a:r>
              <a:rPr sz="2700" spc="-125" dirty="0">
                <a:latin typeface="PT Mono"/>
                <a:cs typeface="PT Mono"/>
              </a:rPr>
              <a:t>Е</a:t>
            </a:r>
            <a:r>
              <a:rPr sz="2700" spc="-70" dirty="0">
                <a:latin typeface="PT Mono"/>
                <a:cs typeface="PT Mono"/>
              </a:rPr>
              <a:t>Р</a:t>
            </a:r>
            <a:r>
              <a:rPr sz="2700" spc="-50" dirty="0">
                <a:latin typeface="PT Mono"/>
                <a:cs typeface="PT Mono"/>
              </a:rPr>
              <a:t>С</a:t>
            </a:r>
            <a:r>
              <a:rPr sz="2700" spc="-100" dirty="0">
                <a:latin typeface="PT Mono"/>
                <a:cs typeface="PT Mono"/>
              </a:rPr>
              <a:t>К</a:t>
            </a:r>
            <a:r>
              <a:rPr sz="2700" spc="5" dirty="0">
                <a:latin typeface="PT Mono"/>
                <a:cs typeface="PT Mono"/>
              </a:rPr>
              <a:t>О</a:t>
            </a:r>
            <a:r>
              <a:rPr sz="2700" dirty="0">
                <a:latin typeface="PT Mono"/>
                <a:cs typeface="PT Mono"/>
              </a:rPr>
              <a:t>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8D41AF-5218-45AE-8C9D-18154316D2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8600"/>
            <a:ext cx="15328900" cy="82042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Геномная инженерия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1" y="151942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04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8150" y="9194800"/>
            <a:ext cx="3072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tabLst>
                <a:tab pos="1419860" algn="l"/>
                <a:tab pos="3205480" algn="l"/>
              </a:tabLst>
            </a:pPr>
            <a:r>
              <a:rPr lang="bg-BG" spc="-10">
                <a:latin typeface="PT Mono"/>
                <a:cs typeface="PT Mono"/>
              </a:rPr>
              <a:t>ФОТО </a:t>
            </a:r>
            <a:r>
              <a:rPr lang="bg-BG" spc="-70">
                <a:latin typeface="PT Mono"/>
                <a:cs typeface="PT Mono"/>
              </a:rPr>
              <a:t>РАБОЧЕГО </a:t>
            </a:r>
            <a:r>
              <a:rPr lang="bg-BG" spc="-65">
                <a:latin typeface="PT Mono"/>
                <a:cs typeface="PT Mono"/>
              </a:rPr>
              <a:t>МЕСТА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216900" y="9169400"/>
            <a:ext cx="411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</a:pPr>
            <a:r>
              <a:rPr lang="bg-BG" spc="-10" dirty="0">
                <a:latin typeface="PT Mono"/>
                <a:cs typeface="PT Mono"/>
              </a:rPr>
              <a:t>ФОТО ЭЛЕМЕНТОВ </a:t>
            </a:r>
            <a:r>
              <a:rPr lang="bg-BG" spc="-40" dirty="0">
                <a:latin typeface="PT Mono"/>
                <a:cs typeface="PT Mono"/>
              </a:rPr>
              <a:t>БРЕНДБУКА</a:t>
            </a:r>
            <a:endParaRPr lang="bg-BG" dirty="0">
              <a:latin typeface="PT Mono"/>
              <a:cs typeface="PT Mono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CE7165D-1EE5-460B-B076-79B39A678B9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900" y="1498600"/>
            <a:ext cx="7581900" cy="809384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BC1998F-DF41-473C-A365-51C17B66DD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1519420"/>
            <a:ext cx="7581901" cy="814923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2822"/>
            <a:ext cx="153416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Сельскохозяйственные биотехнологии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498600"/>
            <a:ext cx="15341600" cy="8204200"/>
          </a:xfrm>
          <a:custGeom>
            <a:avLst/>
            <a:gdLst/>
            <a:ahLst/>
            <a:cxnLst/>
            <a:rect l="l" t="t" r="r" b="b"/>
            <a:pathLst>
              <a:path w="15341600" h="8204200">
                <a:moveTo>
                  <a:pt x="0" y="8204200"/>
                </a:moveTo>
                <a:lnTo>
                  <a:pt x="15341600" y="8204200"/>
                </a:lnTo>
                <a:lnTo>
                  <a:pt x="15341600" y="0"/>
                </a:lnTo>
                <a:lnTo>
                  <a:pt x="0" y="0"/>
                </a:lnTo>
                <a:lnTo>
                  <a:pt x="0" y="8204200"/>
                </a:lnTo>
                <a:close/>
              </a:path>
            </a:pathLst>
          </a:custGeom>
          <a:solidFill>
            <a:srgbClr val="000000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8200" y="9014328"/>
            <a:ext cx="117094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4466590" algn="l"/>
              </a:tabLst>
            </a:pPr>
            <a:r>
              <a:rPr sz="2700" dirty="0">
                <a:latin typeface="PT Mono"/>
                <a:cs typeface="PT Mono"/>
              </a:rPr>
              <a:t>П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5" dirty="0">
                <a:latin typeface="PT Mono"/>
                <a:cs typeface="PT Mono"/>
              </a:rPr>
              <a:t>Н</a:t>
            </a:r>
            <a:r>
              <a:rPr sz="2700" spc="-50" dirty="0">
                <a:latin typeface="PT Mono"/>
                <a:cs typeface="PT Mono"/>
              </a:rPr>
              <a:t>О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М</a:t>
            </a:r>
            <a:r>
              <a:rPr sz="2700" spc="15" dirty="0">
                <a:latin typeface="PT Mono"/>
                <a:cs typeface="PT Mono"/>
              </a:rPr>
              <a:t>Н</a:t>
            </a:r>
            <a:r>
              <a:rPr sz="2700" spc="40" dirty="0">
                <a:latin typeface="PT Mono"/>
                <a:cs typeface="PT Mono"/>
              </a:rPr>
              <a:t>А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25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ОТ</a:t>
            </a:r>
            <a:r>
              <a:rPr sz="2700" spc="-120" dirty="0">
                <a:latin typeface="PT Mono"/>
                <a:cs typeface="PT Mono"/>
              </a:rPr>
              <a:t>О</a:t>
            </a:r>
            <a:r>
              <a:rPr sz="2700" spc="-90" dirty="0">
                <a:latin typeface="PT Mono"/>
                <a:cs typeface="PT Mono"/>
              </a:rPr>
              <a:t>Г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-4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И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15" dirty="0">
                <a:latin typeface="PT Mono"/>
                <a:cs typeface="PT Mono"/>
              </a:rPr>
              <a:t>М</a:t>
            </a:r>
            <a:r>
              <a:rPr sz="2700" spc="-100" dirty="0">
                <a:latin typeface="PT Mono"/>
                <a:cs typeface="PT Mono"/>
              </a:rPr>
              <a:t>А</a:t>
            </a:r>
            <a:r>
              <a:rPr sz="2700" spc="-30" dirty="0">
                <a:latin typeface="PT Mono"/>
                <a:cs typeface="PT Mono"/>
              </a:rPr>
              <a:t>С</a:t>
            </a:r>
            <a:r>
              <a:rPr sz="2700" spc="-85" dirty="0">
                <a:latin typeface="PT Mono"/>
                <a:cs typeface="PT Mono"/>
              </a:rPr>
              <a:t>Т</a:t>
            </a:r>
            <a:r>
              <a:rPr sz="2700" spc="-125" dirty="0">
                <a:latin typeface="PT Mono"/>
                <a:cs typeface="PT Mono"/>
              </a:rPr>
              <a:t>Е</a:t>
            </a:r>
            <a:r>
              <a:rPr sz="2700" spc="-70" dirty="0">
                <a:latin typeface="PT Mono"/>
                <a:cs typeface="PT Mono"/>
              </a:rPr>
              <a:t>Р</a:t>
            </a:r>
            <a:r>
              <a:rPr sz="2700" spc="-50" dirty="0">
                <a:latin typeface="PT Mono"/>
                <a:cs typeface="PT Mono"/>
              </a:rPr>
              <a:t>С</a:t>
            </a:r>
            <a:r>
              <a:rPr sz="2700" spc="-100" dirty="0">
                <a:latin typeface="PT Mono"/>
                <a:cs typeface="PT Mono"/>
              </a:rPr>
              <a:t>К</a:t>
            </a:r>
            <a:r>
              <a:rPr sz="2700" spc="5" dirty="0">
                <a:latin typeface="PT Mono"/>
                <a:cs typeface="PT Mono"/>
              </a:rPr>
              <a:t>О</a:t>
            </a:r>
            <a:r>
              <a:rPr sz="2700" dirty="0">
                <a:latin typeface="PT Mono"/>
                <a:cs typeface="PT Mono"/>
              </a:rPr>
              <a:t>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C79DCD-ABBF-47FC-B5A4-67FF9D12F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8600"/>
            <a:ext cx="15341600" cy="80772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Сельскохозяйственные биотехнологии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04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8150" y="9194800"/>
            <a:ext cx="3072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tabLst>
                <a:tab pos="1419860" algn="l"/>
                <a:tab pos="3205480" algn="l"/>
              </a:tabLst>
            </a:pPr>
            <a:r>
              <a:rPr lang="bg-BG" spc="-10" dirty="0">
                <a:latin typeface="PT Mono"/>
                <a:cs typeface="PT Mono"/>
              </a:rPr>
              <a:t>ФОТО </a:t>
            </a:r>
            <a:r>
              <a:rPr lang="bg-BG" spc="-70" dirty="0">
                <a:latin typeface="PT Mono"/>
                <a:cs typeface="PT Mono"/>
              </a:rPr>
              <a:t>РАБОЧЕГО </a:t>
            </a:r>
            <a:r>
              <a:rPr lang="bg-BG" spc="-65" dirty="0">
                <a:latin typeface="PT Mono"/>
                <a:cs typeface="PT Mono"/>
              </a:rPr>
              <a:t>МЕСТА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5B3B722A-2A29-40B1-8E69-23D3296296B2}"/>
              </a:ext>
            </a:extLst>
          </p:cNvPr>
          <p:cNvSpPr/>
          <p:nvPr/>
        </p:nvSpPr>
        <p:spPr>
          <a:xfrm>
            <a:off x="8216900" y="9169400"/>
            <a:ext cx="411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</a:pPr>
            <a:r>
              <a:rPr lang="bg-BG" spc="-10" dirty="0">
                <a:latin typeface="PT Mono"/>
                <a:cs typeface="PT Mono"/>
              </a:rPr>
              <a:t>ФОТО ЭЛЕМЕНТОВ </a:t>
            </a:r>
            <a:r>
              <a:rPr lang="bg-BG" spc="-40" dirty="0">
                <a:latin typeface="PT Mono"/>
                <a:cs typeface="PT Mono"/>
              </a:rPr>
              <a:t>БРЕНДБУКА</a:t>
            </a:r>
            <a:endParaRPr lang="bg-BG" dirty="0">
              <a:latin typeface="PT Mono"/>
              <a:cs typeface="PT Mono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7E1CBB-1120-4103-8A2E-BD087F06E6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" y="1498600"/>
            <a:ext cx="7594600" cy="82042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1D18C71-79F0-4E3C-9508-31E2FB9E92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2" y="1509426"/>
            <a:ext cx="7537656" cy="820420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Сити-фермерство</a:t>
            </a:r>
          </a:p>
        </p:txBody>
      </p:sp>
      <p:sp>
        <p:nvSpPr>
          <p:cNvPr id="3" name="object 3"/>
          <p:cNvSpPr/>
          <p:nvPr/>
        </p:nvSpPr>
        <p:spPr>
          <a:xfrm>
            <a:off x="457200" y="1498600"/>
            <a:ext cx="15341600" cy="8204200"/>
          </a:xfrm>
          <a:custGeom>
            <a:avLst/>
            <a:gdLst/>
            <a:ahLst/>
            <a:cxnLst/>
            <a:rect l="l" t="t" r="r" b="b"/>
            <a:pathLst>
              <a:path w="15341600" h="8204200">
                <a:moveTo>
                  <a:pt x="0" y="8204200"/>
                </a:moveTo>
                <a:lnTo>
                  <a:pt x="15341600" y="8204200"/>
                </a:lnTo>
                <a:lnTo>
                  <a:pt x="15341600" y="0"/>
                </a:lnTo>
                <a:lnTo>
                  <a:pt x="0" y="0"/>
                </a:lnTo>
                <a:lnTo>
                  <a:pt x="0" y="8204200"/>
                </a:lnTo>
                <a:close/>
              </a:path>
            </a:pathLst>
          </a:custGeom>
          <a:solidFill>
            <a:srgbClr val="000000">
              <a:alpha val="13000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38200" y="9014328"/>
            <a:ext cx="1216660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260600" algn="l"/>
                <a:tab pos="4466590" algn="l"/>
              </a:tabLst>
            </a:pPr>
            <a:r>
              <a:rPr sz="2700" dirty="0">
                <a:latin typeface="PT Mono"/>
                <a:cs typeface="PT Mono"/>
              </a:rPr>
              <a:t>П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5" dirty="0">
                <a:latin typeface="PT Mono"/>
                <a:cs typeface="PT Mono"/>
              </a:rPr>
              <a:t>Н</a:t>
            </a:r>
            <a:r>
              <a:rPr sz="2700" spc="-50" dirty="0">
                <a:latin typeface="PT Mono"/>
                <a:cs typeface="PT Mono"/>
              </a:rPr>
              <a:t>О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1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М</a:t>
            </a:r>
            <a:r>
              <a:rPr sz="2700" spc="15" dirty="0">
                <a:latin typeface="PT Mono"/>
                <a:cs typeface="PT Mono"/>
              </a:rPr>
              <a:t>Н</a:t>
            </a:r>
            <a:r>
              <a:rPr sz="2700" spc="40" dirty="0">
                <a:latin typeface="PT Mono"/>
                <a:cs typeface="PT Mono"/>
              </a:rPr>
              <a:t>А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25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ОТ</a:t>
            </a:r>
            <a:r>
              <a:rPr sz="2700" spc="-120" dirty="0">
                <a:latin typeface="PT Mono"/>
                <a:cs typeface="PT Mono"/>
              </a:rPr>
              <a:t>О</a:t>
            </a:r>
            <a:r>
              <a:rPr sz="2700" spc="-90" dirty="0">
                <a:latin typeface="PT Mono"/>
                <a:cs typeface="PT Mono"/>
              </a:rPr>
              <a:t>Г</a:t>
            </a:r>
            <a:r>
              <a:rPr sz="2700" spc="-190" dirty="0">
                <a:latin typeface="PT Mono"/>
                <a:cs typeface="PT Mono"/>
              </a:rPr>
              <a:t>Р</a:t>
            </a:r>
            <a:r>
              <a:rPr sz="2700" spc="-45" dirty="0">
                <a:latin typeface="PT Mono"/>
                <a:cs typeface="PT Mono"/>
              </a:rPr>
              <a:t>А</a:t>
            </a:r>
            <a:r>
              <a:rPr sz="2700" spc="20" dirty="0">
                <a:latin typeface="PT Mono"/>
                <a:cs typeface="PT Mono"/>
              </a:rPr>
              <a:t>Ф</a:t>
            </a:r>
            <a:r>
              <a:rPr sz="2700" spc="-25" dirty="0">
                <a:latin typeface="PT Mono"/>
                <a:cs typeface="PT Mono"/>
              </a:rPr>
              <a:t>И</a:t>
            </a:r>
            <a:r>
              <a:rPr sz="2700" dirty="0">
                <a:latin typeface="PT Mono"/>
                <a:cs typeface="PT Mono"/>
              </a:rPr>
              <a:t>Я</a:t>
            </a:r>
            <a:r>
              <a:rPr lang="ru-RU" sz="2700" dirty="0">
                <a:latin typeface="PT Mono"/>
                <a:cs typeface="PT Mono"/>
              </a:rPr>
              <a:t> </a:t>
            </a:r>
            <a:r>
              <a:rPr sz="2700" spc="15" dirty="0">
                <a:latin typeface="PT Mono"/>
                <a:cs typeface="PT Mono"/>
              </a:rPr>
              <a:t>М</a:t>
            </a:r>
            <a:r>
              <a:rPr sz="2700" spc="-100" dirty="0">
                <a:latin typeface="PT Mono"/>
                <a:cs typeface="PT Mono"/>
              </a:rPr>
              <a:t>А</a:t>
            </a:r>
            <a:r>
              <a:rPr sz="2700" spc="-30" dirty="0">
                <a:latin typeface="PT Mono"/>
                <a:cs typeface="PT Mono"/>
              </a:rPr>
              <a:t>С</a:t>
            </a:r>
            <a:r>
              <a:rPr sz="2700" spc="-85" dirty="0">
                <a:latin typeface="PT Mono"/>
                <a:cs typeface="PT Mono"/>
              </a:rPr>
              <a:t>Т</a:t>
            </a:r>
            <a:r>
              <a:rPr sz="2700" spc="-125" dirty="0">
                <a:latin typeface="PT Mono"/>
                <a:cs typeface="PT Mono"/>
              </a:rPr>
              <a:t>Е</a:t>
            </a:r>
            <a:r>
              <a:rPr sz="2700" spc="-70" dirty="0">
                <a:latin typeface="PT Mono"/>
                <a:cs typeface="PT Mono"/>
              </a:rPr>
              <a:t>Р</a:t>
            </a:r>
            <a:r>
              <a:rPr sz="2700" spc="-50" dirty="0">
                <a:latin typeface="PT Mono"/>
                <a:cs typeface="PT Mono"/>
              </a:rPr>
              <a:t>С</a:t>
            </a:r>
            <a:r>
              <a:rPr sz="2700" spc="-100" dirty="0">
                <a:latin typeface="PT Mono"/>
                <a:cs typeface="PT Mono"/>
              </a:rPr>
              <a:t>К</a:t>
            </a:r>
            <a:r>
              <a:rPr sz="2700" spc="5" dirty="0">
                <a:latin typeface="PT Mono"/>
                <a:cs typeface="PT Mono"/>
              </a:rPr>
              <a:t>О</a:t>
            </a:r>
            <a:r>
              <a:rPr sz="2700" dirty="0">
                <a:latin typeface="PT Mono"/>
                <a:cs typeface="PT Mono"/>
              </a:rPr>
              <a:t>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FD2221-9152-4C51-B0DD-21BB7F7E89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98598"/>
            <a:ext cx="15443200" cy="839217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4500" y="269230"/>
            <a:ext cx="153543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5400" dirty="0">
                <a:cs typeface="Times New Roman"/>
              </a:rPr>
              <a:t>Сити-фермерство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23250" y="1498600"/>
            <a:ext cx="7594600" cy="8204200"/>
          </a:xfrm>
          <a:prstGeom prst="rect">
            <a:avLst/>
          </a:prstGeom>
          <a:solidFill>
            <a:srgbClr val="000000">
              <a:alpha val="13000"/>
            </a:srgbClr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550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8150" y="9194800"/>
            <a:ext cx="3072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  <a:tabLst>
                <a:tab pos="1419860" algn="l"/>
                <a:tab pos="3205480" algn="l"/>
              </a:tabLst>
            </a:pPr>
            <a:r>
              <a:rPr lang="bg-BG" spc="-10">
                <a:latin typeface="PT Mono"/>
                <a:cs typeface="PT Mono"/>
              </a:rPr>
              <a:t>ФОТО </a:t>
            </a:r>
            <a:r>
              <a:rPr lang="bg-BG" spc="-70">
                <a:latin typeface="PT Mono"/>
                <a:cs typeface="PT Mono"/>
              </a:rPr>
              <a:t>РАБОЧЕГО </a:t>
            </a:r>
            <a:r>
              <a:rPr lang="bg-BG" spc="-65">
                <a:latin typeface="PT Mono"/>
                <a:cs typeface="PT Mono"/>
              </a:rPr>
              <a:t>МЕСТА</a:t>
            </a:r>
            <a:endParaRPr lang="bg-BG" dirty="0">
              <a:latin typeface="PT Mono"/>
              <a:cs typeface="PT Mono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FA26F6C-EBDD-45AD-9D55-1B68C721EF2B}"/>
              </a:ext>
            </a:extLst>
          </p:cNvPr>
          <p:cNvSpPr/>
          <p:nvPr/>
        </p:nvSpPr>
        <p:spPr>
          <a:xfrm>
            <a:off x="8216900" y="9169400"/>
            <a:ext cx="4117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93700">
              <a:lnSpc>
                <a:spcPct val="100000"/>
              </a:lnSpc>
            </a:pPr>
            <a:r>
              <a:rPr lang="bg-BG" spc="-10" dirty="0">
                <a:latin typeface="PT Mono"/>
                <a:cs typeface="PT Mono"/>
              </a:rPr>
              <a:t>ФОТО ЭЛЕМЕНТОВ </a:t>
            </a:r>
            <a:r>
              <a:rPr lang="bg-BG" spc="-40" dirty="0">
                <a:latin typeface="PT Mono"/>
                <a:cs typeface="PT Mono"/>
              </a:rPr>
              <a:t>БРЕНДБУКА</a:t>
            </a:r>
            <a:endParaRPr lang="bg-BG" dirty="0">
              <a:latin typeface="PT Mono"/>
              <a:cs typeface="PT Mono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6514D5F-2A57-4D88-8AF0-C0D89A4E0E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50" y="1498600"/>
            <a:ext cx="7575550" cy="822626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5F113CD-A430-4ABE-A20F-D9AD355797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76533"/>
            <a:ext cx="7575551" cy="82262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2345</TotalTime>
  <Words>383</Words>
  <Application>Microsoft Office PowerPoint</Application>
  <PresentationFormat>Произвольный</PresentationFormat>
  <Paragraphs>431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Calibri</vt:lpstr>
      <vt:lpstr>PT Mono</vt:lpstr>
      <vt:lpstr>Times New Roman</vt:lpstr>
      <vt:lpstr>Office Theme</vt:lpstr>
      <vt:lpstr>Презентация PowerPoint</vt:lpstr>
      <vt:lpstr>ОБЩАЯ ИНФОРМАЦИЯ</vt:lpstr>
      <vt:lpstr>ОБЪЕМ ФИНАНСИРОВАНИЯ ПРОЕКТА (В ТЫС. РУБЛЕЙ)</vt:lpstr>
      <vt:lpstr>Геномная инженерия</vt:lpstr>
      <vt:lpstr>Геномная инженерия</vt:lpstr>
      <vt:lpstr>Сельскохозяйственные биотехнологии</vt:lpstr>
      <vt:lpstr>Сельскохозяйственные биотехнологии</vt:lpstr>
      <vt:lpstr>Сити-фермерство</vt:lpstr>
      <vt:lpstr>Сити-фермерство</vt:lpstr>
      <vt:lpstr>Эксплуатация сельскохозяйственных машин</vt:lpstr>
      <vt:lpstr>Эксплуатация сельскохозяйственных машин</vt:lpstr>
      <vt:lpstr>Ветеринария</vt:lpstr>
      <vt:lpstr>Ветеринария</vt:lpstr>
      <vt:lpstr>Презентация PowerPoint</vt:lpstr>
      <vt:lpstr>Презентация PowerPoint</vt:lpstr>
      <vt:lpstr>Презентация PowerPoint</vt:lpstr>
      <vt:lpstr>Презентация PowerPoint</vt:lpstr>
      <vt:lpstr>ПУБЛИКАЦИИ В СМИ  (видеоролик // скриншоты публикаций со ссылками на них)</vt:lpstr>
      <vt:lpstr>БПОУ ВО «Грязовецкий политехнический техникум»</vt:lpstr>
      <vt:lpstr>БПОУ ВО «Грязовецкий политехнический техникум» </vt:lpstr>
      <vt:lpstr>БПОУ ВО «Грязовецкий политехнический техникум»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 ПОЛУЧАТЕЛЕЙ  ГРАНТА</dc:title>
  <dc:creator>user</dc:creator>
  <cp:lastModifiedBy>Мария</cp:lastModifiedBy>
  <cp:revision>67</cp:revision>
  <dcterms:created xsi:type="dcterms:W3CDTF">2020-02-05T12:36:24Z</dcterms:created>
  <dcterms:modified xsi:type="dcterms:W3CDTF">2021-01-22T12:50:34Z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Created" pid="2">
    <vt:filetime>2020-02-05T00:00:00Z</vt:filetime>
  </property>
  <property fmtid="{D5CDD505-2E9C-101B-9397-08002B2CF9AE}" name="Creator" pid="3">
    <vt:lpwstr>Adobe InDesign 14.0 (Macintosh)</vt:lpwstr>
  </property>
  <property fmtid="{D5CDD505-2E9C-101B-9397-08002B2CF9AE}" name="LastSaved" pid="4">
    <vt:filetime>2020-02-05T00:00:00Z</vt:filetime>
  </property>
  <property fmtid="{D5CDD505-2E9C-101B-9397-08002B2CF9AE}" name="NXPowerLiteLastOptimized" pid="5">
    <vt:lpwstr>883919</vt:lpwstr>
  </property>
  <property fmtid="{D5CDD505-2E9C-101B-9397-08002B2CF9AE}" name="NXPowerLiteSettings" pid="6">
    <vt:lpwstr>C7000400038000</vt:lpwstr>
  </property>
  <property fmtid="{D5CDD505-2E9C-101B-9397-08002B2CF9AE}" name="NXPowerLiteVersion" pid="7">
    <vt:lpwstr>S9.0.3</vt:lpwstr>
  </property>
</Properties>
</file>